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1"/>
  </p:notesMasterIdLst>
  <p:sldIdLst>
    <p:sldId id="256" r:id="rId2"/>
    <p:sldId id="329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8" r:id="rId14"/>
    <p:sldId id="269" r:id="rId15"/>
    <p:sldId id="270" r:id="rId16"/>
    <p:sldId id="271" r:id="rId17"/>
    <p:sldId id="272" r:id="rId18"/>
    <p:sldId id="273" r:id="rId19"/>
    <p:sldId id="297" r:id="rId20"/>
    <p:sldId id="298" r:id="rId21"/>
    <p:sldId id="299" r:id="rId22"/>
    <p:sldId id="300" r:id="rId23"/>
    <p:sldId id="303" r:id="rId24"/>
    <p:sldId id="302" r:id="rId25"/>
    <p:sldId id="275" r:id="rId26"/>
    <p:sldId id="276" r:id="rId27"/>
    <p:sldId id="304" r:id="rId28"/>
    <p:sldId id="301" r:id="rId29"/>
    <p:sldId id="305" r:id="rId30"/>
    <p:sldId id="306" r:id="rId31"/>
    <p:sldId id="277" r:id="rId32"/>
    <p:sldId id="307" r:id="rId33"/>
    <p:sldId id="319" r:id="rId34"/>
    <p:sldId id="322" r:id="rId35"/>
    <p:sldId id="318" r:id="rId36"/>
    <p:sldId id="308" r:id="rId37"/>
    <p:sldId id="309" r:id="rId38"/>
    <p:sldId id="310" r:id="rId39"/>
    <p:sldId id="311" r:id="rId40"/>
    <p:sldId id="312" r:id="rId41"/>
    <p:sldId id="314" r:id="rId42"/>
    <p:sldId id="313" r:id="rId43"/>
    <p:sldId id="321" r:id="rId44"/>
    <p:sldId id="317" r:id="rId45"/>
    <p:sldId id="316" r:id="rId46"/>
    <p:sldId id="296" r:id="rId47"/>
    <p:sldId id="315" r:id="rId48"/>
    <p:sldId id="284" r:id="rId49"/>
    <p:sldId id="286" r:id="rId50"/>
    <p:sldId id="323" r:id="rId51"/>
    <p:sldId id="326" r:id="rId52"/>
    <p:sldId id="283" r:id="rId53"/>
    <p:sldId id="287" r:id="rId54"/>
    <p:sldId id="288" r:id="rId55"/>
    <p:sldId id="289" r:id="rId56"/>
    <p:sldId id="290" r:id="rId57"/>
    <p:sldId id="291" r:id="rId58"/>
    <p:sldId id="292" r:id="rId59"/>
    <p:sldId id="327" r:id="rId60"/>
    <p:sldId id="328" r:id="rId61"/>
    <p:sldId id="293" r:id="rId62"/>
    <p:sldId id="294" r:id="rId63"/>
    <p:sldId id="295" r:id="rId64"/>
    <p:sldId id="324" r:id="rId65"/>
    <p:sldId id="278" r:id="rId66"/>
    <p:sldId id="279" r:id="rId67"/>
    <p:sldId id="280" r:id="rId68"/>
    <p:sldId id="281" r:id="rId69"/>
    <p:sldId id="282" r:id="rId70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528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9525" cap="flat">
              <a:solidFill>
                <a:srgbClr val="9884B8"/>
              </a:solidFill>
              <a:prstDash val="solid"/>
              <a:round/>
            </a:ln>
          </a:left>
          <a:right>
            <a:ln w="9525" cap="flat">
              <a:solidFill>
                <a:srgbClr val="9884B8"/>
              </a:solidFill>
              <a:prstDash val="solid"/>
              <a:round/>
            </a:ln>
          </a:right>
          <a:top>
            <a:ln w="9525" cap="flat">
              <a:solidFill>
                <a:srgbClr val="9884B8"/>
              </a:solidFill>
              <a:prstDash val="solid"/>
              <a:round/>
            </a:ln>
          </a:top>
          <a:bottom>
            <a:ln w="9525" cap="flat">
              <a:solidFill>
                <a:srgbClr val="9884B8"/>
              </a:solidFill>
              <a:prstDash val="solid"/>
              <a:round/>
            </a:ln>
          </a:bottom>
          <a:insideH>
            <a:ln w="9525" cap="flat">
              <a:solidFill>
                <a:srgbClr val="9884B8"/>
              </a:solidFill>
              <a:prstDash val="solid"/>
              <a:round/>
            </a:ln>
          </a:insideH>
          <a:insideV>
            <a:ln w="9525" cap="flat">
              <a:solidFill>
                <a:srgbClr val="9884B8"/>
              </a:solidFill>
              <a:prstDash val="solid"/>
              <a:round/>
            </a:ln>
          </a:insideV>
        </a:tcBdr>
        <a:fill>
          <a:solidFill>
            <a:schemeClr val="accent3">
              <a:alpha val="40000"/>
            </a:scheme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9525" cap="flat">
              <a:solidFill>
                <a:srgbClr val="9884B8"/>
              </a:solidFill>
              <a:prstDash val="solid"/>
              <a:round/>
            </a:ln>
          </a:left>
          <a:right>
            <a:ln w="25400" cap="flat">
              <a:solidFill>
                <a:schemeClr val="accent3"/>
              </a:solidFill>
              <a:prstDash val="solid"/>
              <a:round/>
            </a:ln>
          </a:right>
          <a:top>
            <a:ln w="9525" cap="flat">
              <a:solidFill>
                <a:srgbClr val="9884B8"/>
              </a:solidFill>
              <a:prstDash val="solid"/>
              <a:round/>
            </a:ln>
          </a:top>
          <a:bottom>
            <a:ln w="9525" cap="flat">
              <a:solidFill>
                <a:srgbClr val="9884B8"/>
              </a:solidFill>
              <a:prstDash val="solid"/>
              <a:round/>
            </a:ln>
          </a:bottom>
          <a:insideH>
            <a:ln w="9525" cap="flat">
              <a:solidFill>
                <a:srgbClr val="9884B8"/>
              </a:solidFill>
              <a:prstDash val="solid"/>
              <a:round/>
            </a:ln>
          </a:insideH>
          <a:insideV>
            <a:ln w="9525" cap="flat">
              <a:solidFill>
                <a:srgbClr val="9884B8"/>
              </a:solidFill>
              <a:prstDash val="solid"/>
              <a:round/>
            </a:ln>
          </a:insideV>
        </a:tcBdr>
        <a:fill>
          <a:solidFill>
            <a:schemeClr val="accent3">
              <a:alpha val="40000"/>
            </a:scheme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chemeClr val="accent3"/>
              </a:solidFill>
              <a:prstDash val="solid"/>
              <a:round/>
            </a:ln>
          </a:top>
          <a:bottom>
            <a:ln w="25400" cap="flat">
              <a:solidFill>
                <a:schemeClr val="accent3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9525" cap="flat">
              <a:solidFill>
                <a:srgbClr val="9884B8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E3F3"/>
          </a:solidFill>
        </a:fill>
      </a:tcStyle>
    </a:wholeTbl>
    <a:band2H>
      <a:tcTxStyle/>
      <a:tcStyle>
        <a:tcBdr/>
        <a:fill>
          <a:solidFill>
            <a:srgbClr val="E6F2F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D9E7"/>
          </a:solidFill>
        </a:fill>
      </a:tcStyle>
    </a:wholeTbl>
    <a:band2H>
      <a:tcTxStyle/>
      <a:tcStyle>
        <a:tcBdr/>
        <a:fill>
          <a:solidFill>
            <a:srgbClr val="EFEDF3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ACC"/>
          </a:solidFill>
        </a:fill>
      </a:tcStyle>
    </a:wholeTbl>
    <a:band2H>
      <a:tcTxStyle/>
      <a:tcStyle>
        <a:tcBdr/>
        <a:fill>
          <a:solidFill>
            <a:srgbClr val="E6EDE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55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81" name="Shape 8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21" name="Textebene 1…"/>
          <p:cNvSpPr txBox="1">
            <a:spLocks noGrp="1"/>
          </p:cNvSpPr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22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renn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hteck"/>
          <p:cNvSpPr/>
          <p:nvPr/>
        </p:nvSpPr>
        <p:spPr>
          <a:xfrm>
            <a:off x="3268" y="6096356"/>
            <a:ext cx="12185464" cy="69803"/>
          </a:xfrm>
          <a:prstGeom prst="rect">
            <a:avLst/>
          </a:prstGeom>
          <a:solidFill>
            <a:srgbClr val="EE8C4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endParaRPr/>
          </a:p>
        </p:txBody>
      </p:sp>
      <p:sp>
        <p:nvSpPr>
          <p:cNvPr id="32" name="Rechteck"/>
          <p:cNvSpPr/>
          <p:nvPr/>
        </p:nvSpPr>
        <p:spPr>
          <a:xfrm>
            <a:off x="3268" y="-57843"/>
            <a:ext cx="12185464" cy="1516666"/>
          </a:xfrm>
          <a:prstGeom prst="rect">
            <a:avLst/>
          </a:prstGeom>
          <a:solidFill>
            <a:srgbClr val="FE8625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endParaRPr/>
          </a:p>
        </p:txBody>
      </p:sp>
      <p:pic>
        <p:nvPicPr>
          <p:cNvPr id="33" name="IDeRBlogtslogoneu.png" descr="IDeRBlogtslogoneu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260" y="287739"/>
            <a:ext cx="3517903" cy="825501"/>
          </a:xfrm>
          <a:prstGeom prst="rect">
            <a:avLst/>
          </a:prstGeom>
          <a:ln w="12700">
            <a:miter lim="400000"/>
          </a:ln>
        </p:spPr>
      </p:pic>
      <p:pic>
        <p:nvPicPr>
          <p:cNvPr id="34" name="eingesetzter-Film.png" descr="eingesetzter-Fil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73495" y="287739"/>
            <a:ext cx="1897703" cy="825501"/>
          </a:xfrm>
          <a:prstGeom prst="rect">
            <a:avLst/>
          </a:prstGeom>
          <a:ln w="12700">
            <a:miter lim="400000"/>
          </a:ln>
        </p:spPr>
      </p:pic>
      <p:pic>
        <p:nvPicPr>
          <p:cNvPr id="35" name="top_left.png" descr="top_lef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0994" y="1060144"/>
            <a:ext cx="1457623" cy="1516665"/>
          </a:xfrm>
          <a:prstGeom prst="rect">
            <a:avLst/>
          </a:prstGeom>
          <a:ln w="12700">
            <a:miter lim="400000"/>
          </a:ln>
        </p:spPr>
      </p:pic>
      <p:pic>
        <p:nvPicPr>
          <p:cNvPr id="36" name="bottom_right.png" descr="bottom_right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01257" y="5744759"/>
            <a:ext cx="1457622" cy="1156380"/>
          </a:xfrm>
          <a:prstGeom prst="rect">
            <a:avLst/>
          </a:prstGeom>
          <a:ln w="12700">
            <a:miter lim="400000"/>
          </a:ln>
        </p:spPr>
      </p:pic>
      <p:sp>
        <p:nvSpPr>
          <p:cNvPr id="37" name="Titeltext"/>
          <p:cNvSpPr txBox="1"/>
          <p:nvPr/>
        </p:nvSpPr>
        <p:spPr>
          <a:xfrm>
            <a:off x="1536971" y="1640851"/>
            <a:ext cx="3495451" cy="7539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b">
            <a:normAutofit/>
          </a:bodyPr>
          <a:lstStyle>
            <a:lvl1pPr>
              <a:lnSpc>
                <a:spcPct val="85000"/>
              </a:lnSpc>
              <a:defRPr sz="3000" b="1">
                <a:solidFill>
                  <a:srgbClr val="002D5B"/>
                </a:solidFill>
              </a:defRPr>
            </a:lvl1pPr>
          </a:lstStyle>
          <a:p>
            <a:r>
              <a:t>Titeltext</a:t>
            </a:r>
          </a:p>
        </p:txBody>
      </p:sp>
      <p:sp>
        <p:nvSpPr>
          <p:cNvPr id="38" name="Textebene 1…"/>
          <p:cNvSpPr txBox="1"/>
          <p:nvPr/>
        </p:nvSpPr>
        <p:spPr>
          <a:xfrm>
            <a:off x="1536971" y="2576808"/>
            <a:ext cx="10278020" cy="38840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normAutofit/>
          </a:bodyPr>
          <a:lstStyle>
            <a:lvl1pPr>
              <a:lnSpc>
                <a:spcPct val="104999"/>
              </a:lnSpc>
              <a:defRPr sz="1500">
                <a:solidFill>
                  <a:srgbClr val="002D5B"/>
                </a:solidFill>
              </a:defRPr>
            </a:lvl1pPr>
            <a:lvl2pPr marL="271463" indent="-271463">
              <a:lnSpc>
                <a:spcPct val="104999"/>
              </a:lnSpc>
              <a:buSzPct val="100000"/>
              <a:buChar char="•"/>
              <a:defRPr sz="1500">
                <a:solidFill>
                  <a:srgbClr val="002D5B"/>
                </a:solidFill>
              </a:defRPr>
            </a:lvl2pPr>
            <a:lvl3pPr marL="538162" indent="-266700">
              <a:lnSpc>
                <a:spcPct val="104999"/>
              </a:lnSpc>
              <a:buSzPct val="100000"/>
              <a:buChar char="•"/>
              <a:defRPr sz="1500">
                <a:solidFill>
                  <a:srgbClr val="002D5B"/>
                </a:solidFill>
              </a:defRPr>
            </a:lvl3pPr>
            <a:lvl4pPr marL="803275" indent="-271462">
              <a:lnSpc>
                <a:spcPct val="104999"/>
              </a:lnSpc>
              <a:buSzPct val="100000"/>
              <a:buChar char="•"/>
              <a:defRPr sz="1500">
                <a:solidFill>
                  <a:srgbClr val="002D5B"/>
                </a:solidFill>
              </a:defRPr>
            </a:lvl4pPr>
            <a:lvl5pPr marL="1076325" indent="-266700">
              <a:lnSpc>
                <a:spcPct val="104999"/>
              </a:lnSpc>
              <a:buSzPct val="100000"/>
              <a:buChar char="•"/>
              <a:defRPr sz="1500">
                <a:solidFill>
                  <a:srgbClr val="002D5B"/>
                </a:solidFill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pic>
        <p:nvPicPr>
          <p:cNvPr id="39" name="officeArt object" descr="officeArt object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56356" y="6270404"/>
            <a:ext cx="2365849" cy="421817"/>
          </a:xfrm>
          <a:prstGeom prst="rect">
            <a:avLst/>
          </a:prstGeom>
          <a:ln w="12700">
            <a:miter lim="400000"/>
          </a:ln>
        </p:spPr>
      </p:pic>
      <p:sp>
        <p:nvSpPr>
          <p:cNvPr id="40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renn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hteck"/>
          <p:cNvSpPr/>
          <p:nvPr/>
        </p:nvSpPr>
        <p:spPr>
          <a:xfrm>
            <a:off x="3268" y="6096356"/>
            <a:ext cx="12185464" cy="69803"/>
          </a:xfrm>
          <a:prstGeom prst="rect">
            <a:avLst/>
          </a:prstGeom>
          <a:solidFill>
            <a:srgbClr val="EE8C4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endParaRPr/>
          </a:p>
        </p:txBody>
      </p:sp>
      <p:sp>
        <p:nvSpPr>
          <p:cNvPr id="50" name="Rechteck"/>
          <p:cNvSpPr/>
          <p:nvPr/>
        </p:nvSpPr>
        <p:spPr>
          <a:xfrm>
            <a:off x="3268" y="-57843"/>
            <a:ext cx="12185464" cy="1516666"/>
          </a:xfrm>
          <a:prstGeom prst="rect">
            <a:avLst/>
          </a:prstGeom>
          <a:solidFill>
            <a:srgbClr val="FE8625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endParaRPr/>
          </a:p>
        </p:txBody>
      </p:sp>
      <p:pic>
        <p:nvPicPr>
          <p:cNvPr id="51" name="IDeRBlogtslogoneu.png" descr="IDeRBlogtslogoneu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260" y="287739"/>
            <a:ext cx="3517903" cy="825501"/>
          </a:xfrm>
          <a:prstGeom prst="rect">
            <a:avLst/>
          </a:prstGeom>
          <a:ln w="12700">
            <a:miter lim="400000"/>
          </a:ln>
        </p:spPr>
      </p:pic>
      <p:pic>
        <p:nvPicPr>
          <p:cNvPr id="52" name="eingesetzter-Film.png" descr="eingesetzter-Fil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73495" y="287739"/>
            <a:ext cx="1897703" cy="825501"/>
          </a:xfrm>
          <a:prstGeom prst="rect">
            <a:avLst/>
          </a:prstGeom>
          <a:ln w="12700">
            <a:miter lim="400000"/>
          </a:ln>
        </p:spPr>
      </p:pic>
      <p:pic>
        <p:nvPicPr>
          <p:cNvPr id="53" name="top_left.png" descr="top_lef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0994" y="1060144"/>
            <a:ext cx="1457623" cy="1516665"/>
          </a:xfrm>
          <a:prstGeom prst="rect">
            <a:avLst/>
          </a:prstGeom>
          <a:ln w="12700">
            <a:miter lim="400000"/>
          </a:ln>
        </p:spPr>
      </p:pic>
      <p:pic>
        <p:nvPicPr>
          <p:cNvPr id="54" name="bottom_right.png" descr="bottom_right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01257" y="5744759"/>
            <a:ext cx="1457622" cy="1156380"/>
          </a:xfrm>
          <a:prstGeom prst="rect">
            <a:avLst/>
          </a:prstGeom>
          <a:ln w="12700">
            <a:miter lim="400000"/>
          </a:ln>
        </p:spPr>
      </p:pic>
      <p:sp>
        <p:nvSpPr>
          <p:cNvPr id="55" name="Titeltext"/>
          <p:cNvSpPr txBox="1"/>
          <p:nvPr/>
        </p:nvSpPr>
        <p:spPr>
          <a:xfrm>
            <a:off x="1446627" y="1666071"/>
            <a:ext cx="3495451" cy="7539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b">
            <a:normAutofit/>
          </a:bodyPr>
          <a:lstStyle>
            <a:lvl1pPr>
              <a:lnSpc>
                <a:spcPct val="85000"/>
              </a:lnSpc>
              <a:defRPr sz="3000" b="1">
                <a:solidFill>
                  <a:srgbClr val="002D5B"/>
                </a:solidFill>
              </a:defRPr>
            </a:lvl1pPr>
          </a:lstStyle>
          <a:p>
            <a:r>
              <a:t>Titeltext</a:t>
            </a:r>
          </a:p>
        </p:txBody>
      </p:sp>
      <p:sp>
        <p:nvSpPr>
          <p:cNvPr id="56" name="Textebene 1…"/>
          <p:cNvSpPr txBox="1"/>
          <p:nvPr/>
        </p:nvSpPr>
        <p:spPr>
          <a:xfrm>
            <a:off x="1536971" y="2576808"/>
            <a:ext cx="10278020" cy="38840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normAutofit/>
          </a:bodyPr>
          <a:lstStyle>
            <a:lvl1pPr>
              <a:lnSpc>
                <a:spcPct val="104999"/>
              </a:lnSpc>
              <a:defRPr sz="1500">
                <a:solidFill>
                  <a:srgbClr val="002D5B"/>
                </a:solidFill>
              </a:defRPr>
            </a:lvl1pPr>
            <a:lvl2pPr marL="271463" indent="-271463">
              <a:lnSpc>
                <a:spcPct val="104999"/>
              </a:lnSpc>
              <a:buSzPct val="100000"/>
              <a:buChar char="•"/>
              <a:defRPr sz="1500">
                <a:solidFill>
                  <a:srgbClr val="002D5B"/>
                </a:solidFill>
              </a:defRPr>
            </a:lvl2pPr>
            <a:lvl3pPr marL="538162" indent="-266700">
              <a:lnSpc>
                <a:spcPct val="104999"/>
              </a:lnSpc>
              <a:buSzPct val="100000"/>
              <a:buChar char="•"/>
              <a:defRPr sz="1500">
                <a:solidFill>
                  <a:srgbClr val="002D5B"/>
                </a:solidFill>
              </a:defRPr>
            </a:lvl3pPr>
            <a:lvl4pPr marL="803275" indent="-271462">
              <a:lnSpc>
                <a:spcPct val="104999"/>
              </a:lnSpc>
              <a:buSzPct val="100000"/>
              <a:buChar char="•"/>
              <a:defRPr sz="1500">
                <a:solidFill>
                  <a:srgbClr val="002D5B"/>
                </a:solidFill>
              </a:defRPr>
            </a:lvl4pPr>
            <a:lvl5pPr marL="1076325" indent="-266700">
              <a:lnSpc>
                <a:spcPct val="104999"/>
              </a:lnSpc>
              <a:buSzPct val="100000"/>
              <a:buChar char="•"/>
              <a:defRPr sz="1500">
                <a:solidFill>
                  <a:srgbClr val="002D5B"/>
                </a:solidFill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pic>
        <p:nvPicPr>
          <p:cNvPr id="57" name="officeArt object" descr="officeArt object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56356" y="6270404"/>
            <a:ext cx="2365849" cy="421817"/>
          </a:xfrm>
          <a:prstGeom prst="rect">
            <a:avLst/>
          </a:prstGeom>
          <a:ln w="12700">
            <a:miter lim="400000"/>
          </a:ln>
        </p:spPr>
      </p:pic>
      <p:sp>
        <p:nvSpPr>
          <p:cNvPr id="58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Rechteck"/>
          <p:cNvSpPr/>
          <p:nvPr/>
        </p:nvSpPr>
        <p:spPr>
          <a:xfrm>
            <a:off x="3268" y="6096356"/>
            <a:ext cx="12185464" cy="69803"/>
          </a:xfrm>
          <a:prstGeom prst="rect">
            <a:avLst/>
          </a:prstGeom>
          <a:solidFill>
            <a:srgbClr val="EE8C4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endParaRPr/>
          </a:p>
        </p:txBody>
      </p:sp>
      <p:sp>
        <p:nvSpPr>
          <p:cNvPr id="68" name="Rechteck"/>
          <p:cNvSpPr/>
          <p:nvPr/>
        </p:nvSpPr>
        <p:spPr>
          <a:xfrm>
            <a:off x="3268" y="-57843"/>
            <a:ext cx="12185464" cy="1516666"/>
          </a:xfrm>
          <a:prstGeom prst="rect">
            <a:avLst/>
          </a:prstGeom>
          <a:solidFill>
            <a:srgbClr val="FE8625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endParaRPr/>
          </a:p>
        </p:txBody>
      </p:sp>
      <p:pic>
        <p:nvPicPr>
          <p:cNvPr id="69" name="IDeRBlogtslogoneu.png" descr="IDeRBlogtslogoneu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260" y="287739"/>
            <a:ext cx="3517903" cy="825501"/>
          </a:xfrm>
          <a:prstGeom prst="rect">
            <a:avLst/>
          </a:prstGeom>
          <a:ln w="12700">
            <a:miter lim="400000"/>
          </a:ln>
        </p:spPr>
      </p:pic>
      <p:pic>
        <p:nvPicPr>
          <p:cNvPr id="70" name="eingesetzter-Film.png" descr="eingesetzter-Fil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73495" y="287739"/>
            <a:ext cx="1897703" cy="825501"/>
          </a:xfrm>
          <a:prstGeom prst="rect">
            <a:avLst/>
          </a:prstGeom>
          <a:ln w="12700">
            <a:miter lim="400000"/>
          </a:ln>
        </p:spPr>
      </p:pic>
      <p:pic>
        <p:nvPicPr>
          <p:cNvPr id="71" name="top_left.png" descr="top_lef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0994" y="1060144"/>
            <a:ext cx="1457623" cy="1516665"/>
          </a:xfrm>
          <a:prstGeom prst="rect">
            <a:avLst/>
          </a:prstGeom>
          <a:ln w="12700">
            <a:miter lim="400000"/>
          </a:ln>
        </p:spPr>
      </p:pic>
      <p:pic>
        <p:nvPicPr>
          <p:cNvPr id="72" name="bottom_right.png" descr="bottom_right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01257" y="5744759"/>
            <a:ext cx="1457622" cy="1156380"/>
          </a:xfrm>
          <a:prstGeom prst="rect">
            <a:avLst/>
          </a:prstGeom>
          <a:ln w="12700">
            <a:miter lim="400000"/>
          </a:ln>
        </p:spPr>
      </p:pic>
      <p:pic>
        <p:nvPicPr>
          <p:cNvPr id="73" name="officeArt object" descr="officeArt object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56356" y="6270404"/>
            <a:ext cx="2365849" cy="421817"/>
          </a:xfrm>
          <a:prstGeom prst="rect">
            <a:avLst/>
          </a:prstGeom>
          <a:ln w="12700">
            <a:miter lim="400000"/>
          </a:ln>
        </p:spPr>
      </p:pic>
      <p:sp>
        <p:nvSpPr>
          <p:cNvPr id="74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10" Type="http://schemas.openxmlformats.org/officeDocument/2006/relationships/image" Target="../media/image5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"/>
          <p:cNvSpPr/>
          <p:nvPr/>
        </p:nvSpPr>
        <p:spPr>
          <a:xfrm>
            <a:off x="3268" y="6096356"/>
            <a:ext cx="12185464" cy="69803"/>
          </a:xfrm>
          <a:prstGeom prst="rect">
            <a:avLst/>
          </a:prstGeom>
          <a:solidFill>
            <a:srgbClr val="EE8C4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endParaRPr/>
          </a:p>
        </p:txBody>
      </p:sp>
      <p:sp>
        <p:nvSpPr>
          <p:cNvPr id="3" name="Rechteck"/>
          <p:cNvSpPr/>
          <p:nvPr/>
        </p:nvSpPr>
        <p:spPr>
          <a:xfrm>
            <a:off x="3268" y="-57843"/>
            <a:ext cx="12185464" cy="1516666"/>
          </a:xfrm>
          <a:prstGeom prst="rect">
            <a:avLst/>
          </a:prstGeom>
          <a:solidFill>
            <a:srgbClr val="FE8625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endParaRPr/>
          </a:p>
        </p:txBody>
      </p:sp>
      <p:sp>
        <p:nvSpPr>
          <p:cNvPr id="4" name="Titeltext"/>
          <p:cNvSpPr txBox="1">
            <a:spLocks noGrp="1"/>
          </p:cNvSpPr>
          <p:nvPr>
            <p:ph type="title"/>
          </p:nvPr>
        </p:nvSpPr>
        <p:spPr>
          <a:xfrm>
            <a:off x="1688138" y="1615504"/>
            <a:ext cx="6124517" cy="825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normAutofit/>
          </a:bodyPr>
          <a:lstStyle/>
          <a:p>
            <a:r>
              <a:t>Titeltext</a:t>
            </a:r>
          </a:p>
        </p:txBody>
      </p:sp>
      <p:sp>
        <p:nvSpPr>
          <p:cNvPr id="5" name="Textebene 1…"/>
          <p:cNvSpPr txBox="1">
            <a:spLocks noGrp="1"/>
          </p:cNvSpPr>
          <p:nvPr>
            <p:ph type="body" idx="1"/>
          </p:nvPr>
        </p:nvSpPr>
        <p:spPr>
          <a:xfrm>
            <a:off x="1688138" y="2597686"/>
            <a:ext cx="10095876" cy="23139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normAutofit/>
          </a:bodyPr>
          <a:lstStyle/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pic>
        <p:nvPicPr>
          <p:cNvPr id="8" name="IDeRBlogtslogoneu.png" descr="IDeRBlogtslogoneu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1260" y="287739"/>
            <a:ext cx="3517903" cy="825501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eingesetzter-Film.png" descr="eingesetzter-Film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73495" y="287739"/>
            <a:ext cx="1897703" cy="8255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bottom_right.png" descr="bottom_right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101257" y="5744759"/>
            <a:ext cx="1457622" cy="1156380"/>
          </a:xfrm>
          <a:prstGeom prst="rect">
            <a:avLst/>
          </a:prstGeom>
          <a:ln w="12700">
            <a:miter lim="400000"/>
          </a:ln>
        </p:spPr>
      </p:pic>
      <p:pic>
        <p:nvPicPr>
          <p:cNvPr id="11" name="top_left.png" descr="top_left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10994" y="1060144"/>
            <a:ext cx="1457623" cy="1516665"/>
          </a:xfrm>
          <a:prstGeom prst="rect">
            <a:avLst/>
          </a:prstGeom>
          <a:ln w="12700">
            <a:miter lim="400000"/>
          </a:ln>
        </p:spPr>
      </p:pic>
      <p:pic>
        <p:nvPicPr>
          <p:cNvPr id="12" name="officeArt object" descr="officeArt object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056356" y="6270404"/>
            <a:ext cx="2365849" cy="421817"/>
          </a:xfrm>
          <a:prstGeom prst="rect">
            <a:avLst/>
          </a:prstGeom>
          <a:ln w="12700">
            <a:miter lim="400000"/>
          </a:ln>
        </p:spPr>
      </p:pic>
      <p:sp>
        <p:nvSpPr>
          <p:cNvPr id="13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11308748" y="6221732"/>
            <a:ext cx="273652" cy="269237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 anchor="ctr">
            <a:spAutoFit/>
          </a:bodyPr>
          <a:lstStyle>
            <a:lvl1pPr algn="r">
              <a:defRPr sz="1200"/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transition spd="med"/>
  <p:txStyles>
    <p:titleStyle>
      <a:lvl1pPr marL="0" marR="0" indent="0" algn="l" defTabSz="914400" rtl="0" latinLnBrk="0">
        <a:lnSpc>
          <a:spcPct val="95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002D5B"/>
          </a:solidFill>
          <a:uFillTx/>
          <a:latin typeface="+mn-lt"/>
          <a:ea typeface="+mn-ea"/>
          <a:cs typeface="+mn-cs"/>
          <a:sym typeface="Helvetica"/>
        </a:defRPr>
      </a:lvl1pPr>
      <a:lvl2pPr marL="0" marR="0" indent="0" algn="l" defTabSz="914400" rtl="0" latinLnBrk="0">
        <a:lnSpc>
          <a:spcPct val="95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002D5B"/>
          </a:solidFill>
          <a:uFillTx/>
          <a:latin typeface="+mn-lt"/>
          <a:ea typeface="+mn-ea"/>
          <a:cs typeface="+mn-cs"/>
          <a:sym typeface="Helvetica"/>
        </a:defRPr>
      </a:lvl2pPr>
      <a:lvl3pPr marL="0" marR="0" indent="0" algn="l" defTabSz="914400" rtl="0" latinLnBrk="0">
        <a:lnSpc>
          <a:spcPct val="95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002D5B"/>
          </a:solidFill>
          <a:uFillTx/>
          <a:latin typeface="+mn-lt"/>
          <a:ea typeface="+mn-ea"/>
          <a:cs typeface="+mn-cs"/>
          <a:sym typeface="Helvetica"/>
        </a:defRPr>
      </a:lvl3pPr>
      <a:lvl4pPr marL="0" marR="0" indent="0" algn="l" defTabSz="914400" rtl="0" latinLnBrk="0">
        <a:lnSpc>
          <a:spcPct val="95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002D5B"/>
          </a:solidFill>
          <a:uFillTx/>
          <a:latin typeface="+mn-lt"/>
          <a:ea typeface="+mn-ea"/>
          <a:cs typeface="+mn-cs"/>
          <a:sym typeface="Helvetica"/>
        </a:defRPr>
      </a:lvl4pPr>
      <a:lvl5pPr marL="0" marR="0" indent="0" algn="l" defTabSz="914400" rtl="0" latinLnBrk="0">
        <a:lnSpc>
          <a:spcPct val="95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002D5B"/>
          </a:solidFill>
          <a:uFillTx/>
          <a:latin typeface="+mn-lt"/>
          <a:ea typeface="+mn-ea"/>
          <a:cs typeface="+mn-cs"/>
          <a:sym typeface="Helvetica"/>
        </a:defRPr>
      </a:lvl5pPr>
      <a:lvl6pPr marL="0" marR="0" indent="0" algn="l" defTabSz="914400" rtl="0" latinLnBrk="0">
        <a:lnSpc>
          <a:spcPct val="95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002D5B"/>
          </a:solidFill>
          <a:uFillTx/>
          <a:latin typeface="+mn-lt"/>
          <a:ea typeface="+mn-ea"/>
          <a:cs typeface="+mn-cs"/>
          <a:sym typeface="Helvetica"/>
        </a:defRPr>
      </a:lvl6pPr>
      <a:lvl7pPr marL="0" marR="0" indent="0" algn="l" defTabSz="914400" rtl="0" latinLnBrk="0">
        <a:lnSpc>
          <a:spcPct val="95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002D5B"/>
          </a:solidFill>
          <a:uFillTx/>
          <a:latin typeface="+mn-lt"/>
          <a:ea typeface="+mn-ea"/>
          <a:cs typeface="+mn-cs"/>
          <a:sym typeface="Helvetica"/>
        </a:defRPr>
      </a:lvl7pPr>
      <a:lvl8pPr marL="0" marR="0" indent="0" algn="l" defTabSz="914400" rtl="0" latinLnBrk="0">
        <a:lnSpc>
          <a:spcPct val="95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002D5B"/>
          </a:solidFill>
          <a:uFillTx/>
          <a:latin typeface="+mn-lt"/>
          <a:ea typeface="+mn-ea"/>
          <a:cs typeface="+mn-cs"/>
          <a:sym typeface="Helvetica"/>
        </a:defRPr>
      </a:lvl8pPr>
      <a:lvl9pPr marL="0" marR="0" indent="0" algn="l" defTabSz="914400" rtl="0" latinLnBrk="0">
        <a:lnSpc>
          <a:spcPct val="95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002D5B"/>
          </a:solidFill>
          <a:uFillTx/>
          <a:latin typeface="+mn-lt"/>
          <a:ea typeface="+mn-ea"/>
          <a:cs typeface="+mn-cs"/>
          <a:sym typeface="Helvetica"/>
        </a:defRPr>
      </a:lvl9pPr>
    </p:titleStyle>
    <p:bodyStyle>
      <a:lvl1pPr marL="0" marR="0" indent="0" algn="l" defTabSz="914400" rtl="0" latinLnBrk="0">
        <a:lnSpc>
          <a:spcPct val="104999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500" b="0" i="0" u="none" strike="noStrike" cap="none" spc="0" baseline="0">
          <a:solidFill>
            <a:srgbClr val="002D5B"/>
          </a:solidFill>
          <a:uFillTx/>
          <a:latin typeface="+mn-lt"/>
          <a:ea typeface="+mn-ea"/>
          <a:cs typeface="+mn-cs"/>
          <a:sym typeface="Helvetica"/>
        </a:defRPr>
      </a:lvl1pPr>
      <a:lvl2pPr marL="0" marR="0" indent="0" algn="l" defTabSz="914400" rtl="0" latinLnBrk="0">
        <a:lnSpc>
          <a:spcPct val="104999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500" b="0" i="0" u="none" strike="noStrike" cap="none" spc="0" baseline="0">
          <a:solidFill>
            <a:srgbClr val="002D5B"/>
          </a:solidFill>
          <a:uFillTx/>
          <a:latin typeface="+mn-lt"/>
          <a:ea typeface="+mn-ea"/>
          <a:cs typeface="+mn-cs"/>
          <a:sym typeface="Helvetica"/>
        </a:defRPr>
      </a:lvl2pPr>
      <a:lvl3pPr marL="0" marR="0" indent="0" algn="l" defTabSz="914400" rtl="0" latinLnBrk="0">
        <a:lnSpc>
          <a:spcPct val="104999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500" b="0" i="0" u="none" strike="noStrike" cap="none" spc="0" baseline="0">
          <a:solidFill>
            <a:srgbClr val="002D5B"/>
          </a:solidFill>
          <a:uFillTx/>
          <a:latin typeface="+mn-lt"/>
          <a:ea typeface="+mn-ea"/>
          <a:cs typeface="+mn-cs"/>
          <a:sym typeface="Helvetica"/>
        </a:defRPr>
      </a:lvl3pPr>
      <a:lvl4pPr marL="0" marR="0" indent="0" algn="l" defTabSz="914400" rtl="0" latinLnBrk="0">
        <a:lnSpc>
          <a:spcPct val="104999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500" b="0" i="0" u="none" strike="noStrike" cap="none" spc="0" baseline="0">
          <a:solidFill>
            <a:srgbClr val="002D5B"/>
          </a:solidFill>
          <a:uFillTx/>
          <a:latin typeface="+mn-lt"/>
          <a:ea typeface="+mn-ea"/>
          <a:cs typeface="+mn-cs"/>
          <a:sym typeface="Helvetica"/>
        </a:defRPr>
      </a:lvl4pPr>
      <a:lvl5pPr marL="0" marR="0" indent="0" algn="l" defTabSz="914400" rtl="0" latinLnBrk="0">
        <a:lnSpc>
          <a:spcPct val="104999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500" b="0" i="0" u="none" strike="noStrike" cap="none" spc="0" baseline="0">
          <a:solidFill>
            <a:srgbClr val="002D5B"/>
          </a:solidFill>
          <a:uFillTx/>
          <a:latin typeface="+mn-lt"/>
          <a:ea typeface="+mn-ea"/>
          <a:cs typeface="+mn-cs"/>
          <a:sym typeface="Helvetica"/>
        </a:defRPr>
      </a:lvl5pPr>
      <a:lvl6pPr marL="2457450" marR="0" indent="-171450" algn="l" defTabSz="914400" rtl="0" latinLnBrk="0">
        <a:lnSpc>
          <a:spcPct val="104999"/>
        </a:lnSpc>
        <a:spcBef>
          <a:spcPts val="0"/>
        </a:spcBef>
        <a:spcAft>
          <a:spcPts val="0"/>
        </a:spcAft>
        <a:buClrTx/>
        <a:buSzPct val="100000"/>
        <a:buFontTx/>
        <a:buChar char="•"/>
        <a:tabLst/>
        <a:defRPr sz="1500" b="0" i="0" u="none" strike="noStrike" cap="none" spc="0" baseline="0">
          <a:solidFill>
            <a:srgbClr val="002D5B"/>
          </a:solidFill>
          <a:uFillTx/>
          <a:latin typeface="+mn-lt"/>
          <a:ea typeface="+mn-ea"/>
          <a:cs typeface="+mn-cs"/>
          <a:sym typeface="Helvetica"/>
        </a:defRPr>
      </a:lvl6pPr>
      <a:lvl7pPr marL="2914650" marR="0" indent="-171450" algn="l" defTabSz="914400" rtl="0" latinLnBrk="0">
        <a:lnSpc>
          <a:spcPct val="104999"/>
        </a:lnSpc>
        <a:spcBef>
          <a:spcPts val="0"/>
        </a:spcBef>
        <a:spcAft>
          <a:spcPts val="0"/>
        </a:spcAft>
        <a:buClrTx/>
        <a:buSzPct val="100000"/>
        <a:buFontTx/>
        <a:buChar char="•"/>
        <a:tabLst/>
        <a:defRPr sz="1500" b="0" i="0" u="none" strike="noStrike" cap="none" spc="0" baseline="0">
          <a:solidFill>
            <a:srgbClr val="002D5B"/>
          </a:solidFill>
          <a:uFillTx/>
          <a:latin typeface="+mn-lt"/>
          <a:ea typeface="+mn-ea"/>
          <a:cs typeface="+mn-cs"/>
          <a:sym typeface="Helvetica"/>
        </a:defRPr>
      </a:lvl7pPr>
      <a:lvl8pPr marL="3371850" marR="0" indent="-171450" algn="l" defTabSz="914400" rtl="0" latinLnBrk="0">
        <a:lnSpc>
          <a:spcPct val="104999"/>
        </a:lnSpc>
        <a:spcBef>
          <a:spcPts val="0"/>
        </a:spcBef>
        <a:spcAft>
          <a:spcPts val="0"/>
        </a:spcAft>
        <a:buClrTx/>
        <a:buSzPct val="100000"/>
        <a:buFontTx/>
        <a:buChar char="•"/>
        <a:tabLst/>
        <a:defRPr sz="1500" b="0" i="0" u="none" strike="noStrike" cap="none" spc="0" baseline="0">
          <a:solidFill>
            <a:srgbClr val="002D5B"/>
          </a:solidFill>
          <a:uFillTx/>
          <a:latin typeface="+mn-lt"/>
          <a:ea typeface="+mn-ea"/>
          <a:cs typeface="+mn-cs"/>
          <a:sym typeface="Helvetica"/>
        </a:defRPr>
      </a:lvl8pPr>
      <a:lvl9pPr marL="3829050" marR="0" indent="-171450" algn="l" defTabSz="914400" rtl="0" latinLnBrk="0">
        <a:lnSpc>
          <a:spcPct val="104999"/>
        </a:lnSpc>
        <a:spcBef>
          <a:spcPts val="0"/>
        </a:spcBef>
        <a:spcAft>
          <a:spcPts val="0"/>
        </a:spcAft>
        <a:buClrTx/>
        <a:buSzPct val="100000"/>
        <a:buFontTx/>
        <a:buChar char="•"/>
        <a:tabLst/>
        <a:defRPr sz="1500" b="0" i="0" u="none" strike="noStrike" cap="none" spc="0" baseline="0">
          <a:solidFill>
            <a:srgbClr val="002D5B"/>
          </a:solidFill>
          <a:uFillTx/>
          <a:latin typeface="+mn-lt"/>
          <a:ea typeface="+mn-ea"/>
          <a:cs typeface="+mn-cs"/>
          <a:sym typeface="Helvetica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Coffee_break_(3457656569).jpg" TargetMode="External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hyperlink" Target="mailto:support@iderblog.eu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JP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Untertitel 3"/>
          <p:cNvSpPr txBox="1"/>
          <p:nvPr/>
        </p:nvSpPr>
        <p:spPr>
          <a:xfrm>
            <a:off x="1481328" y="3429000"/>
            <a:ext cx="8878824" cy="17526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normAutofit/>
          </a:bodyPr>
          <a:lstStyle>
            <a:lvl1pPr algn="r">
              <a:spcBef>
                <a:spcPts val="700"/>
              </a:spcBef>
              <a:defRPr sz="2800">
                <a:solidFill>
                  <a:srgbClr val="45288C"/>
                </a:solidFill>
              </a:defRPr>
            </a:lvl1pPr>
          </a:lstStyle>
          <a:p>
            <a:pPr algn="ctr"/>
            <a:r>
              <a:rPr dirty="0" err="1"/>
              <a:t>Länderübergreifendes</a:t>
            </a:r>
            <a:r>
              <a:rPr dirty="0"/>
              <a:t> Projekt </a:t>
            </a:r>
            <a:r>
              <a:rPr dirty="0" err="1"/>
              <a:t>im</a:t>
            </a:r>
            <a:r>
              <a:rPr dirty="0"/>
              <a:t> Rahmen des </a:t>
            </a:r>
            <a:r>
              <a:rPr dirty="0" err="1"/>
              <a:t>Digitalpakts</a:t>
            </a:r>
            <a:r>
              <a:rPr dirty="0"/>
              <a:t> </a:t>
            </a:r>
            <a:r>
              <a:rPr lang="de-DE" dirty="0"/>
              <a:t>2019-2024 </a:t>
            </a:r>
            <a:r>
              <a:rPr dirty="0"/>
              <a:t>SL NRW</a:t>
            </a:r>
          </a:p>
        </p:txBody>
      </p:sp>
      <p:sp>
        <p:nvSpPr>
          <p:cNvPr id="86" name="Titel 2"/>
          <p:cNvSpPr txBox="1"/>
          <p:nvPr/>
        </p:nvSpPr>
        <p:spPr>
          <a:xfrm>
            <a:off x="3596446" y="1958971"/>
            <a:ext cx="3607844" cy="14700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 anchor="ctr">
            <a:normAutofit/>
          </a:bodyPr>
          <a:lstStyle>
            <a:lvl1pPr algn="r">
              <a:defRPr sz="3000" b="1">
                <a:solidFill>
                  <a:srgbClr val="45288C"/>
                </a:solidFill>
              </a:defRPr>
            </a:lvl1pPr>
          </a:lstStyle>
          <a:p>
            <a:pPr algn="ctr"/>
            <a:r>
              <a:rPr dirty="0"/>
              <a:t>    </a:t>
            </a:r>
            <a:r>
              <a:rPr sz="3600" dirty="0" err="1"/>
              <a:t>IDeRBlog</a:t>
            </a:r>
            <a:r>
              <a:rPr sz="3600" dirty="0"/>
              <a:t> </a:t>
            </a:r>
            <a:r>
              <a:rPr sz="3600" dirty="0" err="1"/>
              <a:t>ts</a:t>
            </a:r>
            <a:endParaRPr dirty="0"/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Titel 2"/>
          <p:cNvSpPr txBox="1">
            <a:spLocks noGrp="1"/>
          </p:cNvSpPr>
          <p:nvPr>
            <p:ph type="ctrTitle"/>
          </p:nvPr>
        </p:nvSpPr>
        <p:spPr>
          <a:xfrm>
            <a:off x="1536971" y="1646600"/>
            <a:ext cx="4038881" cy="75392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5288C"/>
                </a:solidFill>
              </a:defRPr>
            </a:lvl1pPr>
          </a:lstStyle>
          <a:p>
            <a:r>
              <a:t>Lehrplanrelevanz</a:t>
            </a:r>
          </a:p>
        </p:txBody>
      </p:sp>
      <p:grpSp>
        <p:nvGrpSpPr>
          <p:cNvPr id="196" name="Schreiben"/>
          <p:cNvGrpSpPr/>
          <p:nvPr/>
        </p:nvGrpSpPr>
        <p:grpSpPr>
          <a:xfrm>
            <a:off x="1573965" y="2933886"/>
            <a:ext cx="3304555" cy="3061651"/>
            <a:chOff x="0" y="0"/>
            <a:chExt cx="3304554" cy="3061650"/>
          </a:xfrm>
        </p:grpSpPr>
        <p:sp>
          <p:nvSpPr>
            <p:cNvPr id="194" name="Oval"/>
            <p:cNvSpPr/>
            <p:nvPr/>
          </p:nvSpPr>
          <p:spPr>
            <a:xfrm>
              <a:off x="-1" y="-1"/>
              <a:ext cx="3304556" cy="3061652"/>
            </a:xfrm>
            <a:prstGeom prst="ellipse">
              <a:avLst/>
            </a:prstGeom>
            <a:solidFill>
              <a:srgbClr val="FFFFFF"/>
            </a:solidFill>
            <a:ln w="25400" cap="flat">
              <a:solidFill>
                <a:schemeClr val="accent1"/>
              </a:solidFill>
              <a:prstDash val="solid"/>
              <a:round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/>
              <a:endParaRPr/>
            </a:p>
          </p:txBody>
        </p:sp>
        <p:sp>
          <p:nvSpPr>
            <p:cNvPr id="195" name="Schreiben"/>
            <p:cNvSpPr txBox="1"/>
            <p:nvPr/>
          </p:nvSpPr>
          <p:spPr>
            <a:xfrm>
              <a:off x="483940" y="1345400"/>
              <a:ext cx="2336669" cy="3708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8" tIns="45718" rIns="45718" bIns="45718" numCol="1" anchor="ctr">
              <a:spAutoFit/>
            </a:bodyPr>
            <a:lstStyle>
              <a:lvl1pPr algn="ctr"/>
            </a:lstStyle>
            <a:p>
              <a:r>
                <a:t>Schreiben</a:t>
              </a:r>
            </a:p>
          </p:txBody>
        </p:sp>
      </p:grp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Titel 2"/>
          <p:cNvSpPr txBox="1">
            <a:spLocks noGrp="1"/>
          </p:cNvSpPr>
          <p:nvPr>
            <p:ph type="ctrTitle"/>
          </p:nvPr>
        </p:nvSpPr>
        <p:spPr>
          <a:xfrm>
            <a:off x="1536971" y="1646600"/>
            <a:ext cx="4038881" cy="75392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5288C"/>
                </a:solidFill>
              </a:defRPr>
            </a:lvl1pPr>
          </a:lstStyle>
          <a:p>
            <a:r>
              <a:t>Bereiche Deutsch</a:t>
            </a:r>
          </a:p>
        </p:txBody>
      </p:sp>
      <p:grpSp>
        <p:nvGrpSpPr>
          <p:cNvPr id="201" name="Schreiben"/>
          <p:cNvGrpSpPr/>
          <p:nvPr/>
        </p:nvGrpSpPr>
        <p:grpSpPr>
          <a:xfrm>
            <a:off x="1522468" y="2933886"/>
            <a:ext cx="3304555" cy="3061651"/>
            <a:chOff x="0" y="0"/>
            <a:chExt cx="3304554" cy="3061650"/>
          </a:xfrm>
        </p:grpSpPr>
        <p:sp>
          <p:nvSpPr>
            <p:cNvPr id="199" name="Oval"/>
            <p:cNvSpPr/>
            <p:nvPr/>
          </p:nvSpPr>
          <p:spPr>
            <a:xfrm>
              <a:off x="-1" y="-1"/>
              <a:ext cx="3304556" cy="3061652"/>
            </a:xfrm>
            <a:prstGeom prst="ellipse">
              <a:avLst/>
            </a:prstGeom>
            <a:solidFill>
              <a:srgbClr val="FFFFFF"/>
            </a:solidFill>
            <a:ln w="25400" cap="flat">
              <a:solidFill>
                <a:schemeClr val="accent1"/>
              </a:solidFill>
              <a:prstDash val="solid"/>
              <a:round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/>
              <a:endParaRPr/>
            </a:p>
          </p:txBody>
        </p:sp>
        <p:sp>
          <p:nvSpPr>
            <p:cNvPr id="200" name="Schreiben"/>
            <p:cNvSpPr txBox="1"/>
            <p:nvPr/>
          </p:nvSpPr>
          <p:spPr>
            <a:xfrm>
              <a:off x="483940" y="1345400"/>
              <a:ext cx="2336669" cy="3708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8" tIns="45718" rIns="45718" bIns="45718" numCol="1" anchor="ctr">
              <a:spAutoFit/>
            </a:bodyPr>
            <a:lstStyle>
              <a:lvl1pPr algn="ctr"/>
            </a:lstStyle>
            <a:p>
              <a:r>
                <a:t>Schreiben</a:t>
              </a:r>
            </a:p>
          </p:txBody>
        </p:sp>
      </p:grpSp>
      <p:grpSp>
        <p:nvGrpSpPr>
          <p:cNvPr id="204" name="Rechtschreiben"/>
          <p:cNvGrpSpPr/>
          <p:nvPr/>
        </p:nvGrpSpPr>
        <p:grpSpPr>
          <a:xfrm>
            <a:off x="7345019" y="2933890"/>
            <a:ext cx="3304547" cy="3061647"/>
            <a:chOff x="0" y="0"/>
            <a:chExt cx="3304545" cy="3061646"/>
          </a:xfrm>
        </p:grpSpPr>
        <p:sp>
          <p:nvSpPr>
            <p:cNvPr id="202" name="Oval"/>
            <p:cNvSpPr/>
            <p:nvPr/>
          </p:nvSpPr>
          <p:spPr>
            <a:xfrm>
              <a:off x="0" y="-1"/>
              <a:ext cx="3304546" cy="3061647"/>
            </a:xfrm>
            <a:prstGeom prst="ellipse">
              <a:avLst/>
            </a:prstGeom>
            <a:solidFill>
              <a:srgbClr val="FFFFFF"/>
            </a:solidFill>
            <a:ln w="25400" cap="flat">
              <a:solidFill>
                <a:schemeClr val="accent6"/>
              </a:solidFill>
              <a:prstDash val="solid"/>
              <a:round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/>
              <a:endParaRPr/>
            </a:p>
          </p:txBody>
        </p:sp>
        <p:sp>
          <p:nvSpPr>
            <p:cNvPr id="203" name="Rechtschreiben"/>
            <p:cNvSpPr txBox="1"/>
            <p:nvPr/>
          </p:nvSpPr>
          <p:spPr>
            <a:xfrm>
              <a:off x="483940" y="1345399"/>
              <a:ext cx="2336665" cy="3708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8" tIns="45718" rIns="45718" bIns="45718" numCol="1" anchor="ctr">
              <a:spAutoFit/>
            </a:bodyPr>
            <a:lstStyle>
              <a:lvl1pPr algn="ctr"/>
            </a:lstStyle>
            <a:p>
              <a:r>
                <a:t>Rechtschreiben</a:t>
              </a:r>
            </a:p>
          </p:txBody>
        </p:sp>
      </p:grp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Titel 2"/>
          <p:cNvSpPr txBox="1">
            <a:spLocks noGrp="1"/>
          </p:cNvSpPr>
          <p:nvPr>
            <p:ph type="ctrTitle"/>
          </p:nvPr>
        </p:nvSpPr>
        <p:spPr>
          <a:xfrm>
            <a:off x="1536971" y="1646600"/>
            <a:ext cx="4038881" cy="75392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5288C"/>
                </a:solidFill>
              </a:defRPr>
            </a:lvl1pPr>
          </a:lstStyle>
          <a:p>
            <a:r>
              <a:t>Bereiche Deutsch</a:t>
            </a:r>
          </a:p>
        </p:txBody>
      </p:sp>
      <p:grpSp>
        <p:nvGrpSpPr>
          <p:cNvPr id="209" name="Schreiben"/>
          <p:cNvGrpSpPr/>
          <p:nvPr/>
        </p:nvGrpSpPr>
        <p:grpSpPr>
          <a:xfrm>
            <a:off x="1329353" y="2933886"/>
            <a:ext cx="3304555" cy="3061651"/>
            <a:chOff x="0" y="0"/>
            <a:chExt cx="3304554" cy="3061650"/>
          </a:xfrm>
        </p:grpSpPr>
        <p:sp>
          <p:nvSpPr>
            <p:cNvPr id="207" name="Oval"/>
            <p:cNvSpPr/>
            <p:nvPr/>
          </p:nvSpPr>
          <p:spPr>
            <a:xfrm>
              <a:off x="-1" y="-1"/>
              <a:ext cx="3304556" cy="3061652"/>
            </a:xfrm>
            <a:prstGeom prst="ellipse">
              <a:avLst/>
            </a:prstGeom>
            <a:solidFill>
              <a:srgbClr val="FFFFFF"/>
            </a:solidFill>
            <a:ln w="25400" cap="flat">
              <a:solidFill>
                <a:schemeClr val="accent1"/>
              </a:solidFill>
              <a:prstDash val="solid"/>
              <a:round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/>
              <a:endParaRPr/>
            </a:p>
          </p:txBody>
        </p:sp>
        <p:sp>
          <p:nvSpPr>
            <p:cNvPr id="208" name="Schreiben"/>
            <p:cNvSpPr txBox="1"/>
            <p:nvPr/>
          </p:nvSpPr>
          <p:spPr>
            <a:xfrm>
              <a:off x="483940" y="1345400"/>
              <a:ext cx="2336669" cy="3708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8" tIns="45718" rIns="45718" bIns="45718" numCol="1" anchor="ctr">
              <a:spAutoFit/>
            </a:bodyPr>
            <a:lstStyle>
              <a:lvl1pPr algn="ctr"/>
            </a:lstStyle>
            <a:p>
              <a:r>
                <a:t>Schreiben</a:t>
              </a:r>
            </a:p>
          </p:txBody>
        </p:sp>
      </p:grpSp>
      <p:grpSp>
        <p:nvGrpSpPr>
          <p:cNvPr id="212" name="Rechtschreiben"/>
          <p:cNvGrpSpPr/>
          <p:nvPr/>
        </p:nvGrpSpPr>
        <p:grpSpPr>
          <a:xfrm>
            <a:off x="7679752" y="2933890"/>
            <a:ext cx="3304547" cy="3061647"/>
            <a:chOff x="0" y="0"/>
            <a:chExt cx="3304545" cy="3061646"/>
          </a:xfrm>
        </p:grpSpPr>
        <p:sp>
          <p:nvSpPr>
            <p:cNvPr id="210" name="Oval"/>
            <p:cNvSpPr/>
            <p:nvPr/>
          </p:nvSpPr>
          <p:spPr>
            <a:xfrm>
              <a:off x="0" y="-1"/>
              <a:ext cx="3304546" cy="3061647"/>
            </a:xfrm>
            <a:prstGeom prst="ellipse">
              <a:avLst/>
            </a:prstGeom>
            <a:solidFill>
              <a:srgbClr val="FFFFFF"/>
            </a:solidFill>
            <a:ln w="25400" cap="flat">
              <a:solidFill>
                <a:schemeClr val="accent6"/>
              </a:solidFill>
              <a:prstDash val="solid"/>
              <a:round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/>
              <a:endParaRPr/>
            </a:p>
          </p:txBody>
        </p:sp>
        <p:sp>
          <p:nvSpPr>
            <p:cNvPr id="211" name="Rechtschreiben"/>
            <p:cNvSpPr txBox="1"/>
            <p:nvPr/>
          </p:nvSpPr>
          <p:spPr>
            <a:xfrm>
              <a:off x="483940" y="1345399"/>
              <a:ext cx="2336665" cy="3708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8" tIns="45718" rIns="45718" bIns="45718" numCol="1" anchor="ctr">
              <a:spAutoFit/>
            </a:bodyPr>
            <a:lstStyle>
              <a:lvl1pPr algn="ctr"/>
            </a:lstStyle>
            <a:p>
              <a:r>
                <a:t>Rechtschreiben</a:t>
              </a:r>
            </a:p>
          </p:txBody>
        </p:sp>
      </p:grpSp>
      <p:grpSp>
        <p:nvGrpSpPr>
          <p:cNvPr id="215" name="Lesen"/>
          <p:cNvGrpSpPr/>
          <p:nvPr/>
        </p:nvGrpSpPr>
        <p:grpSpPr>
          <a:xfrm>
            <a:off x="4432364" y="1663501"/>
            <a:ext cx="3304557" cy="3061648"/>
            <a:chOff x="-1" y="-1"/>
            <a:chExt cx="3304556" cy="3061647"/>
          </a:xfrm>
        </p:grpSpPr>
        <p:sp>
          <p:nvSpPr>
            <p:cNvPr id="213" name="Oval"/>
            <p:cNvSpPr/>
            <p:nvPr/>
          </p:nvSpPr>
          <p:spPr>
            <a:xfrm>
              <a:off x="-1" y="-1"/>
              <a:ext cx="3304556" cy="3061647"/>
            </a:xfrm>
            <a:prstGeom prst="ellipse">
              <a:avLst/>
            </a:prstGeom>
            <a:solidFill>
              <a:srgbClr val="FFFFFF"/>
            </a:solidFill>
            <a:ln w="25400" cap="flat">
              <a:solidFill>
                <a:schemeClr val="accent2"/>
              </a:solidFill>
              <a:prstDash val="solid"/>
              <a:round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 sz="2400" b="1"/>
              </a:pPr>
              <a:endParaRPr/>
            </a:p>
          </p:txBody>
        </p:sp>
        <p:sp>
          <p:nvSpPr>
            <p:cNvPr id="214" name="Lesen"/>
            <p:cNvSpPr txBox="1"/>
            <p:nvPr/>
          </p:nvSpPr>
          <p:spPr>
            <a:xfrm>
              <a:off x="483940" y="1346154"/>
              <a:ext cx="2336668" cy="36932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8" tIns="45718" rIns="45718" bIns="45718" numCol="1" anchor="ctr">
              <a:spAutoFit/>
            </a:bodyPr>
            <a:lstStyle>
              <a:lvl1pPr algn="ctr">
                <a:defRPr sz="2400" b="1"/>
              </a:lvl1pPr>
            </a:lstStyle>
            <a:p>
              <a:r>
                <a:rPr sz="1800" b="0" dirty="0" err="1"/>
                <a:t>Lesen</a:t>
              </a:r>
              <a:endParaRPr b="0" dirty="0"/>
            </a:p>
          </p:txBody>
        </p:sp>
      </p:grp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Titel 2"/>
          <p:cNvSpPr txBox="1">
            <a:spLocks noGrp="1"/>
          </p:cNvSpPr>
          <p:nvPr>
            <p:ph type="ctrTitle"/>
          </p:nvPr>
        </p:nvSpPr>
        <p:spPr>
          <a:xfrm>
            <a:off x="1536971" y="1646600"/>
            <a:ext cx="4038881" cy="75392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5288C"/>
                </a:solidFill>
              </a:defRPr>
            </a:lvl1pPr>
          </a:lstStyle>
          <a:p>
            <a:r>
              <a:t>Warum bloggen?</a:t>
            </a:r>
          </a:p>
        </p:txBody>
      </p:sp>
      <p:sp>
        <p:nvSpPr>
          <p:cNvPr id="222" name="Inhaltsplatzhalter 2"/>
          <p:cNvSpPr txBox="1">
            <a:spLocks noGrp="1"/>
          </p:cNvSpPr>
          <p:nvPr>
            <p:ph type="subTitle" sz="half" idx="1"/>
          </p:nvPr>
        </p:nvSpPr>
        <p:spPr>
          <a:xfrm>
            <a:off x="1536971" y="2291196"/>
            <a:ext cx="8229601" cy="3725639"/>
          </a:xfrm>
          <a:prstGeom prst="rect">
            <a:avLst/>
          </a:prstGeom>
        </p:spPr>
        <p:txBody>
          <a:bodyPr>
            <a:normAutofit/>
          </a:bodyPr>
          <a:lstStyle>
            <a:lvl1pPr marL="457200" indent="-457200">
              <a:lnSpc>
                <a:spcPct val="90000"/>
              </a:lnSpc>
              <a:buClr>
                <a:srgbClr val="000000"/>
              </a:buClr>
              <a:buSzPct val="100000"/>
              <a:buFont typeface="Arial"/>
              <a:buChar char="•"/>
              <a:defRPr sz="3000">
                <a:solidFill>
                  <a:srgbClr val="45288C"/>
                </a:solidFill>
              </a:defRPr>
            </a:lvl1pPr>
          </a:lstStyle>
          <a:p>
            <a:r>
              <a:rPr sz="2800" dirty="0"/>
              <a:t>Motivation der Schüler</a:t>
            </a:r>
            <a:r>
              <a:rPr lang="de-DE" sz="2800" dirty="0"/>
              <a:t>*innen</a:t>
            </a:r>
            <a:r>
              <a:rPr sz="2800" dirty="0"/>
              <a:t> </a:t>
            </a:r>
            <a:r>
              <a:rPr sz="2800" dirty="0" err="1"/>
              <a:t>nutzen</a:t>
            </a:r>
            <a:endParaRPr sz="2800" dirty="0"/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Titel 2"/>
          <p:cNvSpPr txBox="1">
            <a:spLocks noGrp="1"/>
          </p:cNvSpPr>
          <p:nvPr>
            <p:ph type="ctrTitle"/>
          </p:nvPr>
        </p:nvSpPr>
        <p:spPr>
          <a:xfrm>
            <a:off x="1536971" y="1646600"/>
            <a:ext cx="4038881" cy="75392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5288C"/>
                </a:solidFill>
              </a:defRPr>
            </a:lvl1pPr>
          </a:lstStyle>
          <a:p>
            <a:r>
              <a:t>Warum bloggen?</a:t>
            </a:r>
          </a:p>
        </p:txBody>
      </p:sp>
      <p:sp>
        <p:nvSpPr>
          <p:cNvPr id="225" name="Inhaltsplatzhalter 2"/>
          <p:cNvSpPr txBox="1">
            <a:spLocks noGrp="1"/>
          </p:cNvSpPr>
          <p:nvPr>
            <p:ph type="subTitle" idx="1"/>
          </p:nvPr>
        </p:nvSpPr>
        <p:spPr>
          <a:xfrm>
            <a:off x="1536971" y="2291196"/>
            <a:ext cx="10489377" cy="3725639"/>
          </a:xfrm>
          <a:prstGeom prst="rect">
            <a:avLst/>
          </a:prstGeom>
        </p:spPr>
        <p:txBody>
          <a:bodyPr/>
          <a:lstStyle/>
          <a:p>
            <a:pPr marL="457200" indent="-457200">
              <a:lnSpc>
                <a:spcPct val="90000"/>
              </a:lnSpc>
              <a:buClr>
                <a:srgbClr val="000000"/>
              </a:buClr>
              <a:buSzPct val="100000"/>
              <a:buFont typeface="Arial"/>
              <a:buChar char="•"/>
              <a:defRPr sz="3000">
                <a:solidFill>
                  <a:srgbClr val="45288C"/>
                </a:solidFill>
              </a:defRPr>
            </a:pPr>
            <a:r>
              <a:rPr sz="2800" dirty="0"/>
              <a:t>Motivation der Schüler</a:t>
            </a:r>
            <a:r>
              <a:rPr lang="de-DE" sz="2800" dirty="0"/>
              <a:t>*innen</a:t>
            </a:r>
            <a:r>
              <a:rPr sz="2800" dirty="0"/>
              <a:t> </a:t>
            </a:r>
            <a:r>
              <a:rPr sz="2800" dirty="0" err="1"/>
              <a:t>nutzen</a:t>
            </a:r>
            <a:endParaRPr sz="2800" dirty="0"/>
          </a:p>
          <a:p>
            <a:pPr marL="457200" indent="-457200">
              <a:lnSpc>
                <a:spcPct val="90000"/>
              </a:lnSpc>
              <a:buClr>
                <a:srgbClr val="000000"/>
              </a:buClr>
              <a:buSzPct val="100000"/>
              <a:buFont typeface="Arial"/>
              <a:buChar char="•"/>
              <a:defRPr sz="2800">
                <a:solidFill>
                  <a:srgbClr val="45288C"/>
                </a:solidFill>
              </a:defRPr>
            </a:pPr>
            <a:r>
              <a:rPr dirty="0"/>
              <a:t>Chance für Schüler</a:t>
            </a:r>
            <a:r>
              <a:rPr lang="de-DE" sz="2800" dirty="0"/>
              <a:t>*innen</a:t>
            </a:r>
            <a:r>
              <a:rPr dirty="0"/>
              <a:t>, </a:t>
            </a:r>
            <a:r>
              <a:rPr dirty="0" err="1"/>
              <a:t>andere</a:t>
            </a:r>
            <a:r>
              <a:rPr dirty="0"/>
              <a:t> </a:t>
            </a:r>
            <a:r>
              <a:rPr dirty="0" err="1"/>
              <a:t>Zugänge</a:t>
            </a:r>
            <a:r>
              <a:rPr dirty="0"/>
              <a:t> </a:t>
            </a:r>
            <a:r>
              <a:rPr dirty="0" err="1"/>
              <a:t>zum</a:t>
            </a:r>
            <a:r>
              <a:rPr dirty="0"/>
              <a:t> </a:t>
            </a:r>
            <a:r>
              <a:rPr dirty="0" err="1"/>
              <a:t>Schreiben</a:t>
            </a:r>
            <a:r>
              <a:rPr dirty="0"/>
              <a:t> </a:t>
            </a:r>
            <a:r>
              <a:rPr dirty="0" err="1"/>
              <a:t>zu</a:t>
            </a:r>
            <a:r>
              <a:rPr dirty="0"/>
              <a:t> </a:t>
            </a:r>
            <a:r>
              <a:rPr dirty="0" err="1"/>
              <a:t>benutzen</a:t>
            </a:r>
            <a:endParaRPr dirty="0"/>
          </a:p>
        </p:txBody>
      </p:sp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Titel 2"/>
          <p:cNvSpPr txBox="1">
            <a:spLocks noGrp="1"/>
          </p:cNvSpPr>
          <p:nvPr>
            <p:ph type="ctrTitle"/>
          </p:nvPr>
        </p:nvSpPr>
        <p:spPr>
          <a:xfrm>
            <a:off x="1536971" y="1646600"/>
            <a:ext cx="4038881" cy="75392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5288C"/>
                </a:solidFill>
              </a:defRPr>
            </a:lvl1pPr>
          </a:lstStyle>
          <a:p>
            <a:r>
              <a:t>Warum bloggen?</a:t>
            </a:r>
          </a:p>
        </p:txBody>
      </p:sp>
      <p:sp>
        <p:nvSpPr>
          <p:cNvPr id="228" name="Inhaltsplatzhalter 2"/>
          <p:cNvSpPr txBox="1">
            <a:spLocks noGrp="1"/>
          </p:cNvSpPr>
          <p:nvPr>
            <p:ph type="subTitle" idx="1"/>
          </p:nvPr>
        </p:nvSpPr>
        <p:spPr>
          <a:xfrm>
            <a:off x="1536971" y="2291196"/>
            <a:ext cx="10489377" cy="3725639"/>
          </a:xfrm>
          <a:prstGeom prst="rect">
            <a:avLst/>
          </a:prstGeom>
        </p:spPr>
        <p:txBody>
          <a:bodyPr/>
          <a:lstStyle/>
          <a:p>
            <a:pPr marL="457200" indent="-457200">
              <a:lnSpc>
                <a:spcPct val="90000"/>
              </a:lnSpc>
              <a:buClr>
                <a:srgbClr val="000000"/>
              </a:buClr>
              <a:buSzPct val="100000"/>
              <a:buFont typeface="Arial"/>
              <a:buChar char="•"/>
              <a:defRPr sz="3000">
                <a:solidFill>
                  <a:srgbClr val="45288C"/>
                </a:solidFill>
              </a:defRPr>
            </a:pPr>
            <a:r>
              <a:rPr sz="2800" dirty="0"/>
              <a:t>Motivation der Schüler</a:t>
            </a:r>
            <a:r>
              <a:rPr lang="de-DE" sz="2800" dirty="0"/>
              <a:t>*innen</a:t>
            </a:r>
            <a:r>
              <a:rPr sz="2800" dirty="0"/>
              <a:t> </a:t>
            </a:r>
            <a:r>
              <a:rPr sz="2800" dirty="0" err="1"/>
              <a:t>nutzen</a:t>
            </a:r>
            <a:endParaRPr sz="2800" dirty="0"/>
          </a:p>
          <a:p>
            <a:pPr marL="457200" indent="-457200">
              <a:lnSpc>
                <a:spcPct val="90000"/>
              </a:lnSpc>
              <a:buClr>
                <a:srgbClr val="000000"/>
              </a:buClr>
              <a:buSzPct val="100000"/>
              <a:buFont typeface="Arial"/>
              <a:buChar char="•"/>
              <a:defRPr sz="2800">
                <a:solidFill>
                  <a:srgbClr val="45288C"/>
                </a:solidFill>
              </a:defRPr>
            </a:pPr>
            <a:r>
              <a:rPr dirty="0"/>
              <a:t>Chance für Schüler</a:t>
            </a:r>
            <a:r>
              <a:rPr lang="de-DE" sz="2800" dirty="0"/>
              <a:t>*innen</a:t>
            </a:r>
            <a:r>
              <a:rPr dirty="0"/>
              <a:t>, </a:t>
            </a:r>
            <a:r>
              <a:rPr dirty="0" err="1"/>
              <a:t>andere</a:t>
            </a:r>
            <a:r>
              <a:rPr dirty="0"/>
              <a:t> </a:t>
            </a:r>
            <a:r>
              <a:rPr dirty="0" err="1"/>
              <a:t>Zugänge</a:t>
            </a:r>
            <a:r>
              <a:rPr dirty="0"/>
              <a:t> </a:t>
            </a:r>
            <a:r>
              <a:rPr dirty="0" err="1"/>
              <a:t>zum</a:t>
            </a:r>
            <a:r>
              <a:rPr dirty="0"/>
              <a:t> </a:t>
            </a:r>
            <a:r>
              <a:rPr dirty="0" err="1"/>
              <a:t>Schreiben</a:t>
            </a:r>
            <a:r>
              <a:rPr dirty="0"/>
              <a:t> </a:t>
            </a:r>
            <a:r>
              <a:rPr dirty="0" err="1"/>
              <a:t>zu</a:t>
            </a:r>
            <a:r>
              <a:rPr dirty="0"/>
              <a:t> </a:t>
            </a:r>
            <a:r>
              <a:rPr dirty="0" err="1"/>
              <a:t>benutzen</a:t>
            </a:r>
            <a:endParaRPr dirty="0"/>
          </a:p>
          <a:p>
            <a:pPr marL="457200" indent="-457200">
              <a:lnSpc>
                <a:spcPct val="90000"/>
              </a:lnSpc>
              <a:buClr>
                <a:srgbClr val="000000"/>
              </a:buClr>
              <a:buSzPct val="100000"/>
              <a:buFont typeface="Arial"/>
              <a:buChar char="•"/>
              <a:defRPr sz="2800">
                <a:solidFill>
                  <a:srgbClr val="45288C"/>
                </a:solidFill>
              </a:defRPr>
            </a:pPr>
            <a:r>
              <a:rPr dirty="0" err="1"/>
              <a:t>Intensivierung</a:t>
            </a:r>
            <a:r>
              <a:rPr dirty="0"/>
              <a:t> </a:t>
            </a:r>
            <a:r>
              <a:rPr dirty="0" err="1"/>
              <a:t>durch</a:t>
            </a:r>
            <a:r>
              <a:rPr dirty="0"/>
              <a:t> </a:t>
            </a:r>
            <a:r>
              <a:rPr dirty="0" err="1"/>
              <a:t>Individualisierung</a:t>
            </a:r>
            <a:endParaRPr dirty="0"/>
          </a:p>
        </p:txBody>
      </p:sp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Titel 2"/>
          <p:cNvSpPr txBox="1">
            <a:spLocks noGrp="1"/>
          </p:cNvSpPr>
          <p:nvPr>
            <p:ph type="ctrTitle"/>
          </p:nvPr>
        </p:nvSpPr>
        <p:spPr>
          <a:xfrm>
            <a:off x="1536971" y="1646600"/>
            <a:ext cx="4038881" cy="75392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5288C"/>
                </a:solidFill>
              </a:defRPr>
            </a:lvl1pPr>
          </a:lstStyle>
          <a:p>
            <a:r>
              <a:t>Warum bloggen?</a:t>
            </a:r>
          </a:p>
        </p:txBody>
      </p:sp>
      <p:sp>
        <p:nvSpPr>
          <p:cNvPr id="231" name="Inhaltsplatzhalter 2"/>
          <p:cNvSpPr txBox="1">
            <a:spLocks noGrp="1"/>
          </p:cNvSpPr>
          <p:nvPr>
            <p:ph type="subTitle" idx="1"/>
          </p:nvPr>
        </p:nvSpPr>
        <p:spPr>
          <a:xfrm>
            <a:off x="1536971" y="2291196"/>
            <a:ext cx="10489377" cy="3725639"/>
          </a:xfrm>
          <a:prstGeom prst="rect">
            <a:avLst/>
          </a:prstGeom>
        </p:spPr>
        <p:txBody>
          <a:bodyPr/>
          <a:lstStyle/>
          <a:p>
            <a:pPr marL="457200" indent="-457200">
              <a:lnSpc>
                <a:spcPct val="90000"/>
              </a:lnSpc>
              <a:buClr>
                <a:srgbClr val="000000"/>
              </a:buClr>
              <a:buSzPct val="100000"/>
              <a:buFont typeface="Arial"/>
              <a:buChar char="•"/>
              <a:defRPr sz="3000">
                <a:solidFill>
                  <a:srgbClr val="45288C"/>
                </a:solidFill>
              </a:defRPr>
            </a:pPr>
            <a:r>
              <a:rPr sz="2800" dirty="0"/>
              <a:t>Motivation der Schüler</a:t>
            </a:r>
            <a:r>
              <a:rPr lang="de-DE" sz="2800" dirty="0"/>
              <a:t>*innen</a:t>
            </a:r>
            <a:r>
              <a:rPr sz="2800" dirty="0"/>
              <a:t> </a:t>
            </a:r>
            <a:r>
              <a:rPr sz="2800" dirty="0" err="1"/>
              <a:t>nutzen</a:t>
            </a:r>
            <a:endParaRPr sz="2800" dirty="0"/>
          </a:p>
          <a:p>
            <a:pPr marL="457200" indent="-457200">
              <a:lnSpc>
                <a:spcPct val="90000"/>
              </a:lnSpc>
              <a:buClr>
                <a:srgbClr val="000000"/>
              </a:buClr>
              <a:buSzPct val="100000"/>
              <a:buFont typeface="Arial"/>
              <a:buChar char="•"/>
              <a:defRPr sz="2800">
                <a:solidFill>
                  <a:srgbClr val="45288C"/>
                </a:solidFill>
              </a:defRPr>
            </a:pPr>
            <a:r>
              <a:rPr dirty="0"/>
              <a:t>Chance für Schüler</a:t>
            </a:r>
            <a:r>
              <a:rPr lang="de-DE" sz="2800" dirty="0"/>
              <a:t>*innen</a:t>
            </a:r>
            <a:r>
              <a:rPr dirty="0"/>
              <a:t>, </a:t>
            </a:r>
            <a:r>
              <a:rPr dirty="0" err="1"/>
              <a:t>andere</a:t>
            </a:r>
            <a:r>
              <a:rPr dirty="0"/>
              <a:t> </a:t>
            </a:r>
            <a:r>
              <a:rPr dirty="0" err="1"/>
              <a:t>Zugänge</a:t>
            </a:r>
            <a:r>
              <a:rPr dirty="0"/>
              <a:t> </a:t>
            </a:r>
            <a:r>
              <a:rPr dirty="0" err="1"/>
              <a:t>zum</a:t>
            </a:r>
            <a:r>
              <a:rPr dirty="0"/>
              <a:t> </a:t>
            </a:r>
            <a:r>
              <a:rPr dirty="0" err="1"/>
              <a:t>Schreiben</a:t>
            </a:r>
            <a:r>
              <a:rPr dirty="0"/>
              <a:t> </a:t>
            </a:r>
            <a:r>
              <a:rPr dirty="0" err="1"/>
              <a:t>zu</a:t>
            </a:r>
            <a:r>
              <a:rPr dirty="0"/>
              <a:t> </a:t>
            </a:r>
            <a:r>
              <a:rPr dirty="0" err="1"/>
              <a:t>benutzen</a:t>
            </a:r>
            <a:endParaRPr dirty="0"/>
          </a:p>
          <a:p>
            <a:pPr marL="457200" indent="-457200">
              <a:lnSpc>
                <a:spcPct val="90000"/>
              </a:lnSpc>
              <a:buClr>
                <a:srgbClr val="000000"/>
              </a:buClr>
              <a:buSzPct val="100000"/>
              <a:buFont typeface="Arial"/>
              <a:buChar char="•"/>
              <a:defRPr sz="2800">
                <a:solidFill>
                  <a:srgbClr val="45288C"/>
                </a:solidFill>
              </a:defRPr>
            </a:pPr>
            <a:r>
              <a:rPr dirty="0" err="1"/>
              <a:t>Intensivierung</a:t>
            </a:r>
            <a:r>
              <a:rPr dirty="0"/>
              <a:t> </a:t>
            </a:r>
            <a:r>
              <a:rPr dirty="0" err="1"/>
              <a:t>durch</a:t>
            </a:r>
            <a:r>
              <a:rPr dirty="0"/>
              <a:t> </a:t>
            </a:r>
            <a:r>
              <a:rPr dirty="0" err="1"/>
              <a:t>Individualisierung</a:t>
            </a:r>
            <a:endParaRPr dirty="0"/>
          </a:p>
          <a:p>
            <a:pPr marL="457200" indent="-457200">
              <a:lnSpc>
                <a:spcPct val="90000"/>
              </a:lnSpc>
              <a:buClr>
                <a:srgbClr val="000000"/>
              </a:buClr>
              <a:buSzPct val="100000"/>
              <a:buFont typeface="Arial"/>
              <a:buChar char="•"/>
              <a:defRPr sz="2800">
                <a:solidFill>
                  <a:srgbClr val="45288C"/>
                </a:solidFill>
              </a:defRPr>
            </a:pPr>
            <a:r>
              <a:rPr dirty="0"/>
              <a:t>Aufbau von </a:t>
            </a:r>
            <a:r>
              <a:rPr dirty="0" err="1"/>
              <a:t>Medienkompetenz</a:t>
            </a:r>
            <a:r>
              <a:rPr dirty="0"/>
              <a:t> (</a:t>
            </a:r>
            <a:r>
              <a:rPr dirty="0" err="1"/>
              <a:t>Passwort</a:t>
            </a:r>
            <a:r>
              <a:rPr dirty="0"/>
              <a:t>, Was </a:t>
            </a:r>
            <a:r>
              <a:rPr dirty="0" err="1"/>
              <a:t>schreibe</a:t>
            </a:r>
            <a:r>
              <a:rPr dirty="0"/>
              <a:t> ich </a:t>
            </a:r>
            <a:r>
              <a:rPr dirty="0" err="1"/>
              <a:t>im</a:t>
            </a:r>
            <a:r>
              <a:rPr dirty="0"/>
              <a:t> Internet?, …)</a:t>
            </a:r>
          </a:p>
        </p:txBody>
      </p:sp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Titel 2"/>
          <p:cNvSpPr txBox="1">
            <a:spLocks noGrp="1"/>
          </p:cNvSpPr>
          <p:nvPr>
            <p:ph type="ctrTitle"/>
          </p:nvPr>
        </p:nvSpPr>
        <p:spPr>
          <a:xfrm>
            <a:off x="1536971" y="1646600"/>
            <a:ext cx="4038881" cy="75392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5288C"/>
                </a:solidFill>
              </a:defRPr>
            </a:lvl1pPr>
          </a:lstStyle>
          <a:p>
            <a:r>
              <a:t>Warum bloggen?</a:t>
            </a:r>
          </a:p>
        </p:txBody>
      </p:sp>
      <p:sp>
        <p:nvSpPr>
          <p:cNvPr id="234" name="Inhaltsplatzhalter 2"/>
          <p:cNvSpPr txBox="1">
            <a:spLocks noGrp="1"/>
          </p:cNvSpPr>
          <p:nvPr>
            <p:ph type="subTitle" idx="1"/>
          </p:nvPr>
        </p:nvSpPr>
        <p:spPr>
          <a:xfrm>
            <a:off x="1536971" y="2291196"/>
            <a:ext cx="10489377" cy="3725639"/>
          </a:xfrm>
          <a:prstGeom prst="rect">
            <a:avLst/>
          </a:prstGeom>
        </p:spPr>
        <p:txBody>
          <a:bodyPr/>
          <a:lstStyle/>
          <a:p>
            <a:pPr marL="457200" indent="-457200">
              <a:lnSpc>
                <a:spcPct val="90000"/>
              </a:lnSpc>
              <a:buClr>
                <a:srgbClr val="000000"/>
              </a:buClr>
              <a:buSzPct val="100000"/>
              <a:buFont typeface="Arial"/>
              <a:buChar char="•"/>
              <a:defRPr sz="3000">
                <a:solidFill>
                  <a:srgbClr val="45288C"/>
                </a:solidFill>
              </a:defRPr>
            </a:pPr>
            <a:r>
              <a:rPr sz="2800" dirty="0"/>
              <a:t>Motivation der Schüler</a:t>
            </a:r>
            <a:r>
              <a:rPr lang="de-DE" sz="2800" dirty="0"/>
              <a:t>*innen</a:t>
            </a:r>
            <a:r>
              <a:rPr sz="2800" dirty="0"/>
              <a:t> </a:t>
            </a:r>
            <a:r>
              <a:rPr sz="2800" dirty="0" err="1"/>
              <a:t>nutzen</a:t>
            </a:r>
            <a:endParaRPr sz="2800" dirty="0"/>
          </a:p>
          <a:p>
            <a:pPr marL="457200" indent="-457200">
              <a:lnSpc>
                <a:spcPct val="90000"/>
              </a:lnSpc>
              <a:buClr>
                <a:srgbClr val="000000"/>
              </a:buClr>
              <a:buSzPct val="100000"/>
              <a:buFont typeface="Arial"/>
              <a:buChar char="•"/>
              <a:defRPr sz="2800">
                <a:solidFill>
                  <a:srgbClr val="45288C"/>
                </a:solidFill>
              </a:defRPr>
            </a:pPr>
            <a:r>
              <a:rPr dirty="0"/>
              <a:t>Chance für Schüler</a:t>
            </a:r>
            <a:r>
              <a:rPr lang="de-DE" sz="2800" dirty="0"/>
              <a:t>*innen</a:t>
            </a:r>
            <a:r>
              <a:rPr dirty="0"/>
              <a:t>, </a:t>
            </a:r>
            <a:r>
              <a:rPr dirty="0" err="1"/>
              <a:t>andere</a:t>
            </a:r>
            <a:r>
              <a:rPr dirty="0"/>
              <a:t> </a:t>
            </a:r>
            <a:r>
              <a:rPr dirty="0" err="1"/>
              <a:t>Zugänge</a:t>
            </a:r>
            <a:r>
              <a:rPr dirty="0"/>
              <a:t> </a:t>
            </a:r>
            <a:r>
              <a:rPr dirty="0" err="1"/>
              <a:t>zum</a:t>
            </a:r>
            <a:r>
              <a:rPr dirty="0"/>
              <a:t> </a:t>
            </a:r>
            <a:r>
              <a:rPr dirty="0" err="1"/>
              <a:t>Schreiben</a:t>
            </a:r>
            <a:r>
              <a:rPr dirty="0"/>
              <a:t> </a:t>
            </a:r>
            <a:r>
              <a:rPr dirty="0" err="1"/>
              <a:t>zu</a:t>
            </a:r>
            <a:r>
              <a:rPr dirty="0"/>
              <a:t> </a:t>
            </a:r>
            <a:r>
              <a:rPr dirty="0" err="1"/>
              <a:t>benutzen</a:t>
            </a:r>
            <a:endParaRPr dirty="0"/>
          </a:p>
          <a:p>
            <a:pPr marL="457200" indent="-457200">
              <a:lnSpc>
                <a:spcPct val="90000"/>
              </a:lnSpc>
              <a:buClr>
                <a:srgbClr val="000000"/>
              </a:buClr>
              <a:buSzPct val="100000"/>
              <a:buFont typeface="Arial"/>
              <a:buChar char="•"/>
              <a:defRPr sz="2800">
                <a:solidFill>
                  <a:srgbClr val="45288C"/>
                </a:solidFill>
              </a:defRPr>
            </a:pPr>
            <a:r>
              <a:rPr dirty="0" err="1"/>
              <a:t>Intensivierung</a:t>
            </a:r>
            <a:r>
              <a:rPr dirty="0"/>
              <a:t> </a:t>
            </a:r>
            <a:r>
              <a:rPr dirty="0" err="1"/>
              <a:t>durch</a:t>
            </a:r>
            <a:r>
              <a:rPr dirty="0"/>
              <a:t> </a:t>
            </a:r>
            <a:r>
              <a:rPr dirty="0" err="1"/>
              <a:t>Individualisierung</a:t>
            </a:r>
            <a:endParaRPr dirty="0"/>
          </a:p>
          <a:p>
            <a:pPr marL="457200" indent="-457200">
              <a:lnSpc>
                <a:spcPct val="90000"/>
              </a:lnSpc>
              <a:buClr>
                <a:srgbClr val="000000"/>
              </a:buClr>
              <a:buSzPct val="100000"/>
              <a:buFont typeface="Arial"/>
              <a:buChar char="•"/>
              <a:defRPr sz="2800">
                <a:solidFill>
                  <a:srgbClr val="45288C"/>
                </a:solidFill>
              </a:defRPr>
            </a:pPr>
            <a:r>
              <a:rPr dirty="0"/>
              <a:t>Aufbau von </a:t>
            </a:r>
            <a:r>
              <a:rPr dirty="0" err="1"/>
              <a:t>Medienkompetenz</a:t>
            </a:r>
            <a:r>
              <a:rPr dirty="0"/>
              <a:t> (</a:t>
            </a:r>
            <a:r>
              <a:rPr dirty="0" err="1"/>
              <a:t>Passwort</a:t>
            </a:r>
            <a:r>
              <a:rPr dirty="0"/>
              <a:t>, Was </a:t>
            </a:r>
            <a:r>
              <a:rPr dirty="0" err="1"/>
              <a:t>schreibe</a:t>
            </a:r>
            <a:r>
              <a:rPr dirty="0"/>
              <a:t> ich </a:t>
            </a:r>
            <a:r>
              <a:rPr dirty="0" err="1"/>
              <a:t>im</a:t>
            </a:r>
            <a:r>
              <a:rPr dirty="0"/>
              <a:t> Internet?, …)</a:t>
            </a:r>
          </a:p>
          <a:p>
            <a:pPr marL="457200" indent="-457200">
              <a:lnSpc>
                <a:spcPct val="90000"/>
              </a:lnSpc>
              <a:buClr>
                <a:srgbClr val="000000"/>
              </a:buClr>
              <a:buSzPct val="100000"/>
              <a:buFont typeface="Arial"/>
              <a:buChar char="•"/>
              <a:defRPr sz="2800">
                <a:solidFill>
                  <a:srgbClr val="45288C"/>
                </a:solidFill>
              </a:defRPr>
            </a:pPr>
            <a:endParaRPr dirty="0"/>
          </a:p>
          <a:p>
            <a:pPr marL="457200" indent="-457200">
              <a:lnSpc>
                <a:spcPct val="90000"/>
              </a:lnSpc>
              <a:buClr>
                <a:srgbClr val="000000"/>
              </a:buClr>
              <a:buSzPct val="100000"/>
              <a:buFont typeface="Arial"/>
              <a:buChar char="•"/>
              <a:defRPr sz="3000">
                <a:solidFill>
                  <a:srgbClr val="45288C"/>
                </a:solidFill>
              </a:defRPr>
            </a:pPr>
            <a:r>
              <a:rPr sz="2800" dirty="0" err="1"/>
              <a:t>Einbeziehung</a:t>
            </a:r>
            <a:r>
              <a:rPr sz="2800" dirty="0"/>
              <a:t> der </a:t>
            </a:r>
            <a:r>
              <a:rPr sz="2800" dirty="0" err="1"/>
              <a:t>Eltern</a:t>
            </a:r>
            <a:endParaRPr sz="2800" dirty="0"/>
          </a:p>
        </p:txBody>
      </p:sp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Titel 2"/>
          <p:cNvSpPr txBox="1">
            <a:spLocks noGrp="1"/>
          </p:cNvSpPr>
          <p:nvPr>
            <p:ph type="ctrTitle"/>
          </p:nvPr>
        </p:nvSpPr>
        <p:spPr>
          <a:xfrm>
            <a:off x="1536971" y="1646600"/>
            <a:ext cx="4038881" cy="75392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5288C"/>
                </a:solidFill>
              </a:defRPr>
            </a:lvl1pPr>
          </a:lstStyle>
          <a:p>
            <a:r>
              <a:t>Ihr Auftrag</a:t>
            </a:r>
          </a:p>
        </p:txBody>
      </p:sp>
      <p:sp>
        <p:nvSpPr>
          <p:cNvPr id="237" name="Inhaltsplatzhalter 2"/>
          <p:cNvSpPr txBox="1">
            <a:spLocks noGrp="1"/>
          </p:cNvSpPr>
          <p:nvPr>
            <p:ph type="subTitle" sz="quarter" idx="1"/>
          </p:nvPr>
        </p:nvSpPr>
        <p:spPr>
          <a:xfrm>
            <a:off x="1536971" y="2400525"/>
            <a:ext cx="4038881" cy="37256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90000"/>
              </a:lnSpc>
              <a:defRPr sz="3000">
                <a:solidFill>
                  <a:srgbClr val="45288C"/>
                </a:solidFill>
              </a:defRPr>
            </a:pPr>
            <a:r>
              <a:rPr dirty="0"/>
              <a:t>Schreib</a:t>
            </a:r>
            <a:r>
              <a:rPr lang="de-DE" dirty="0"/>
              <a:t>en Sie</a:t>
            </a:r>
            <a:r>
              <a:rPr dirty="0"/>
              <a:t> </a:t>
            </a:r>
            <a:r>
              <a:rPr dirty="0" err="1"/>
              <a:t>einen</a:t>
            </a:r>
            <a:r>
              <a:rPr dirty="0"/>
              <a:t> </a:t>
            </a:r>
            <a:r>
              <a:rPr dirty="0" err="1"/>
              <a:t>kurzen</a:t>
            </a:r>
            <a:r>
              <a:rPr dirty="0"/>
              <a:t> Text </a:t>
            </a:r>
            <a:r>
              <a:rPr dirty="0" err="1"/>
              <a:t>über</a:t>
            </a:r>
            <a:r>
              <a:rPr dirty="0"/>
              <a:t> </a:t>
            </a:r>
            <a:r>
              <a:rPr dirty="0" err="1"/>
              <a:t>Ihre</a:t>
            </a:r>
            <a:r>
              <a:rPr dirty="0"/>
              <a:t> Schule </a:t>
            </a:r>
          </a:p>
          <a:p>
            <a:pPr marL="457200" indent="-457200">
              <a:lnSpc>
                <a:spcPct val="90000"/>
              </a:lnSpc>
              <a:buClr>
                <a:srgbClr val="000000"/>
              </a:buClr>
              <a:buSzPct val="100000"/>
              <a:buFont typeface="Arial"/>
              <a:buChar char="•"/>
              <a:defRPr sz="3000">
                <a:solidFill>
                  <a:srgbClr val="45288C"/>
                </a:solidFill>
              </a:defRPr>
            </a:pPr>
            <a:endParaRPr dirty="0"/>
          </a:p>
          <a:p>
            <a:pPr marL="457200" indent="-457200">
              <a:lnSpc>
                <a:spcPct val="90000"/>
              </a:lnSpc>
              <a:buClr>
                <a:srgbClr val="000000"/>
              </a:buClr>
              <a:buSzPct val="100000"/>
              <a:buFont typeface="Arial"/>
              <a:buChar char="•"/>
              <a:defRPr sz="3000">
                <a:solidFill>
                  <a:srgbClr val="45288C"/>
                </a:solidFill>
              </a:defRPr>
            </a:pPr>
            <a:r>
              <a:rPr dirty="0"/>
              <a:t>max. 5 </a:t>
            </a:r>
            <a:r>
              <a:rPr dirty="0" err="1"/>
              <a:t>Sätze</a:t>
            </a:r>
            <a:endParaRPr dirty="0"/>
          </a:p>
          <a:p>
            <a:pPr marL="457200" indent="-457200">
              <a:lnSpc>
                <a:spcPct val="90000"/>
              </a:lnSpc>
              <a:buClr>
                <a:srgbClr val="000000"/>
              </a:buClr>
              <a:buSzPct val="100000"/>
              <a:buFont typeface="Arial"/>
              <a:buChar char="•"/>
              <a:defRPr sz="3000">
                <a:solidFill>
                  <a:srgbClr val="45288C"/>
                </a:solidFill>
              </a:defRPr>
            </a:pPr>
            <a:r>
              <a:rPr dirty="0" err="1"/>
              <a:t>kindgemäße</a:t>
            </a:r>
            <a:r>
              <a:rPr dirty="0"/>
              <a:t> </a:t>
            </a:r>
            <a:r>
              <a:rPr dirty="0" err="1"/>
              <a:t>Sprache</a:t>
            </a:r>
            <a:endParaRPr dirty="0"/>
          </a:p>
          <a:p>
            <a:pPr marL="457200" indent="-457200">
              <a:lnSpc>
                <a:spcPct val="90000"/>
              </a:lnSpc>
              <a:buClr>
                <a:srgbClr val="000000"/>
              </a:buClr>
              <a:buSzPct val="100000"/>
              <a:buFont typeface="Arial"/>
              <a:buChar char="•"/>
              <a:defRPr sz="3000">
                <a:solidFill>
                  <a:srgbClr val="45288C"/>
                </a:solidFill>
              </a:defRPr>
            </a:pPr>
            <a:r>
              <a:rPr dirty="0"/>
              <a:t>Fehler </a:t>
            </a:r>
            <a:r>
              <a:rPr dirty="0" err="1"/>
              <a:t>einbauen</a:t>
            </a:r>
            <a:endParaRPr dirty="0"/>
          </a:p>
        </p:txBody>
      </p:sp>
      <p:pic>
        <p:nvPicPr>
          <p:cNvPr id="238" name="Grafik 4" descr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0276" y="2400525"/>
            <a:ext cx="6614784" cy="337996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Titel 2"/>
          <p:cNvSpPr txBox="1">
            <a:spLocks noGrp="1"/>
          </p:cNvSpPr>
          <p:nvPr>
            <p:ph type="ctrTitle"/>
          </p:nvPr>
        </p:nvSpPr>
        <p:spPr>
          <a:xfrm>
            <a:off x="1536971" y="1646600"/>
            <a:ext cx="5281272" cy="75392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5288C"/>
                </a:solidFill>
              </a:defRPr>
            </a:lvl1pPr>
          </a:lstStyle>
          <a:p>
            <a:r>
              <a:t>Vorstellung IDeRBlog ts </a:t>
            </a:r>
          </a:p>
        </p:txBody>
      </p:sp>
      <p:pic>
        <p:nvPicPr>
          <p:cNvPr id="241" name="Grafik 4" descr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6971" y="2246242"/>
            <a:ext cx="5802976" cy="2965158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Inhaltsplatzhalter 3">
            <a:extLst>
              <a:ext uri="{FF2B5EF4-FFF2-40B4-BE49-F238E27FC236}">
                <a16:creationId xmlns:a16="http://schemas.microsoft.com/office/drawing/2014/main" id="{EFC9A218-6370-54D2-D5A9-D4D67E0FED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7243" y="1646600"/>
            <a:ext cx="2893023" cy="44259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Titel 2"/>
          <p:cNvSpPr txBox="1"/>
          <p:nvPr/>
        </p:nvSpPr>
        <p:spPr>
          <a:xfrm>
            <a:off x="1536971" y="2628850"/>
            <a:ext cx="6336706" cy="28867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normAutofit/>
          </a:bodyPr>
          <a:lstStyle/>
          <a:p>
            <a:pPr>
              <a:defRPr sz="4400">
                <a:solidFill>
                  <a:srgbClr val="45288C"/>
                </a:solidFill>
              </a:defRPr>
            </a:pPr>
            <a:r>
              <a:rPr lang="de-DE" dirty="0"/>
              <a:t>Referent*in</a:t>
            </a:r>
            <a:endParaRPr dirty="0">
              <a:solidFill>
                <a:srgbClr val="888888"/>
              </a:solidFill>
            </a:endParaRPr>
          </a:p>
          <a:p>
            <a:pPr marL="273050" indent="-273050">
              <a:buSzPct val="100000"/>
              <a:buFont typeface="Arial"/>
              <a:buChar char="•"/>
              <a:defRPr sz="3200">
                <a:solidFill>
                  <a:srgbClr val="45288C"/>
                </a:solidFill>
              </a:defRPr>
            </a:pPr>
            <a:r>
              <a:rPr lang="de-DE" dirty="0"/>
              <a:t>X</a:t>
            </a:r>
          </a:p>
          <a:p>
            <a:pPr marL="273050" indent="-273050">
              <a:buSzPct val="100000"/>
              <a:buFont typeface="Arial"/>
              <a:buChar char="•"/>
              <a:defRPr sz="3200">
                <a:solidFill>
                  <a:srgbClr val="45288C"/>
                </a:solidFill>
              </a:defRPr>
            </a:pPr>
            <a:r>
              <a:rPr lang="de-DE" dirty="0"/>
              <a:t>X</a:t>
            </a:r>
          </a:p>
          <a:p>
            <a:pPr marL="273050" indent="-273050">
              <a:buSzPct val="100000"/>
              <a:buFont typeface="Arial"/>
              <a:buChar char="•"/>
              <a:defRPr sz="3200">
                <a:solidFill>
                  <a:srgbClr val="45288C"/>
                </a:solidFill>
              </a:defRPr>
            </a:pPr>
            <a:r>
              <a:rPr lang="de-DE" dirty="0"/>
              <a:t>x</a:t>
            </a:r>
            <a:endParaRPr dirty="0"/>
          </a:p>
        </p:txBody>
      </p:sp>
      <p:sp>
        <p:nvSpPr>
          <p:cNvPr id="87" name="Titel 2"/>
          <p:cNvSpPr txBox="1">
            <a:spLocks noGrp="1"/>
          </p:cNvSpPr>
          <p:nvPr>
            <p:ph type="ctrTitle"/>
          </p:nvPr>
        </p:nvSpPr>
        <p:spPr>
          <a:xfrm>
            <a:off x="1536971" y="1646600"/>
            <a:ext cx="3495451" cy="753928"/>
          </a:xfrm>
          <a:prstGeom prst="rect">
            <a:avLst/>
          </a:prstGeom>
        </p:spPr>
        <p:txBody>
          <a:bodyPr/>
          <a:lstStyle/>
          <a:p>
            <a:r>
              <a:rPr dirty="0">
                <a:solidFill>
                  <a:srgbClr val="45288C"/>
                </a:solidFill>
              </a:rPr>
              <a:t>Who is Who?</a:t>
            </a:r>
          </a:p>
        </p:txBody>
      </p:sp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D164A9-7BB2-C438-7F65-9D1C97FB4C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Titel 2">
            <a:extLst>
              <a:ext uri="{FF2B5EF4-FFF2-40B4-BE49-F238E27FC236}">
                <a16:creationId xmlns:a16="http://schemas.microsoft.com/office/drawing/2014/main" id="{5518C789-A5A4-FF77-6EB8-99FD36CD5084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36971" y="1646600"/>
            <a:ext cx="5281272" cy="75392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5288C"/>
                </a:solidFill>
              </a:defRPr>
            </a:lvl1pPr>
          </a:lstStyle>
          <a:p>
            <a:r>
              <a:rPr lang="de-DE" dirty="0"/>
              <a:t>Plattform Schreiben</a:t>
            </a:r>
            <a:endParaRPr dirty="0"/>
          </a:p>
        </p:txBody>
      </p:sp>
      <p:pic>
        <p:nvPicPr>
          <p:cNvPr id="4" name="officeArt object" descr="Grafik 24">
            <a:extLst>
              <a:ext uri="{FF2B5EF4-FFF2-40B4-BE49-F238E27FC236}">
                <a16:creationId xmlns:a16="http://schemas.microsoft.com/office/drawing/2014/main" id="{2784DB89-3B50-53AC-E023-CC902651A2D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10" b="29741"/>
          <a:stretch>
            <a:fillRect/>
          </a:stretch>
        </p:blipFill>
        <p:spPr>
          <a:xfrm>
            <a:off x="8499416" y="2835991"/>
            <a:ext cx="2960655" cy="2375409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pic>
        <p:nvPicPr>
          <p:cNvPr id="241" name="Grafik 4" descr="Grafik 4">
            <a:extLst>
              <a:ext uri="{FF2B5EF4-FFF2-40B4-BE49-F238E27FC236}">
                <a16:creationId xmlns:a16="http://schemas.microsoft.com/office/drawing/2014/main" id="{6A5F6062-C6C9-0C96-CE56-059C0893B7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6971" y="2206725"/>
            <a:ext cx="6803346" cy="3476319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D53EFA1D-6D92-9074-2CD3-C80D36353CAD}"/>
              </a:ext>
            </a:extLst>
          </p:cNvPr>
          <p:cNvSpPr/>
          <p:nvPr/>
        </p:nvSpPr>
        <p:spPr>
          <a:xfrm>
            <a:off x="1897625" y="4582135"/>
            <a:ext cx="1199535" cy="629265"/>
          </a:xfrm>
          <a:prstGeom prst="ellipse">
            <a:avLst/>
          </a:prstGeom>
          <a:noFill/>
          <a:ln>
            <a:solidFill>
              <a:srgbClr val="45288C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F6D5BEBB-9416-AE84-43F0-BDCF2F66084D}"/>
              </a:ext>
            </a:extLst>
          </p:cNvPr>
          <p:cNvSpPr/>
          <p:nvPr/>
        </p:nvSpPr>
        <p:spPr>
          <a:xfrm>
            <a:off x="10020848" y="4267502"/>
            <a:ext cx="1268361" cy="629265"/>
          </a:xfrm>
          <a:prstGeom prst="ellipse">
            <a:avLst/>
          </a:prstGeom>
          <a:noFill/>
          <a:ln>
            <a:solidFill>
              <a:srgbClr val="45288C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cxnSp>
        <p:nvCxnSpPr>
          <p:cNvPr id="9" name="Gerade Verbindung mit Pfeil 8">
            <a:extLst>
              <a:ext uri="{FF2B5EF4-FFF2-40B4-BE49-F238E27FC236}">
                <a16:creationId xmlns:a16="http://schemas.microsoft.com/office/drawing/2014/main" id="{03018EE0-E49F-B1FE-7EC4-01367E42E8C3}"/>
              </a:ext>
            </a:extLst>
          </p:cNvPr>
          <p:cNvCxnSpPr>
            <a:cxnSpLocks/>
          </p:cNvCxnSpPr>
          <p:nvPr/>
        </p:nvCxnSpPr>
        <p:spPr>
          <a:xfrm flipV="1">
            <a:off x="3372465" y="4582134"/>
            <a:ext cx="6457225" cy="275001"/>
          </a:xfrm>
          <a:prstGeom prst="straightConnector1">
            <a:avLst/>
          </a:prstGeom>
          <a:noFill/>
          <a:ln w="25400" cap="flat">
            <a:solidFill>
              <a:srgbClr val="45288C"/>
            </a:solidFill>
            <a:prstDash val="solid"/>
            <a:round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2632266449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A786D7-8DEC-E146-A4BD-99CA2A8599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Titel 2">
            <a:extLst>
              <a:ext uri="{FF2B5EF4-FFF2-40B4-BE49-F238E27FC236}">
                <a16:creationId xmlns:a16="http://schemas.microsoft.com/office/drawing/2014/main" id="{51EF2B3B-3D49-D6CE-2A42-A8E33608F9ED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36971" y="1646600"/>
            <a:ext cx="5281272" cy="75392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5288C"/>
                </a:solidFill>
              </a:defRPr>
            </a:lvl1pPr>
          </a:lstStyle>
          <a:p>
            <a:r>
              <a:rPr lang="de-DE" dirty="0"/>
              <a:t>Anmeldung</a:t>
            </a:r>
            <a:endParaRPr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8785E240-800C-16E3-45E2-38A8CE1A95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6971" y="2080675"/>
            <a:ext cx="5756910" cy="3793490"/>
          </a:xfrm>
          <a:prstGeom prst="rect">
            <a:avLst/>
          </a:prstGeom>
        </p:spPr>
      </p:pic>
      <p:sp>
        <p:nvSpPr>
          <p:cNvPr id="3" name="Rechteck 2">
            <a:extLst>
              <a:ext uri="{FF2B5EF4-FFF2-40B4-BE49-F238E27FC236}">
                <a16:creationId xmlns:a16="http://schemas.microsoft.com/office/drawing/2014/main" id="{921F37EF-20CA-9161-F829-70B20687E0B9}"/>
              </a:ext>
            </a:extLst>
          </p:cNvPr>
          <p:cNvSpPr/>
          <p:nvPr/>
        </p:nvSpPr>
        <p:spPr>
          <a:xfrm>
            <a:off x="1927123" y="5250426"/>
            <a:ext cx="658761" cy="226142"/>
          </a:xfrm>
          <a:prstGeom prst="rect">
            <a:avLst/>
          </a:prstGeom>
          <a:solidFill>
            <a:schemeClr val="bg1"/>
          </a:solidFill>
          <a:ln w="25400" cap="flat">
            <a:solidFill>
              <a:schemeClr val="bg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F39D4EAF-62AD-7B82-055E-1C2512636983}"/>
              </a:ext>
            </a:extLst>
          </p:cNvPr>
          <p:cNvSpPr/>
          <p:nvPr/>
        </p:nvSpPr>
        <p:spPr>
          <a:xfrm>
            <a:off x="1536971" y="5201265"/>
            <a:ext cx="468810" cy="324464"/>
          </a:xfrm>
          <a:prstGeom prst="ellipse">
            <a:avLst/>
          </a:prstGeom>
          <a:noFill/>
          <a:ln w="25400" cap="flat">
            <a:solidFill>
              <a:srgbClr val="45288C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47BE75DB-5998-AD18-0796-0C277EEAF6AF}"/>
              </a:ext>
            </a:extLst>
          </p:cNvPr>
          <p:cNvSpPr txBox="1">
            <a:spLocks/>
          </p:cNvSpPr>
          <p:nvPr/>
        </p:nvSpPr>
        <p:spPr>
          <a:xfrm>
            <a:off x="7834920" y="2080675"/>
            <a:ext cx="3914627" cy="33958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normAutofit/>
          </a:bodyPr>
          <a:lstStyle>
            <a:lvl1pPr marL="0" marR="0" indent="0" algn="l" defTabSz="914400" rtl="0" latinLnBrk="0">
              <a:lnSpc>
                <a:spcPct val="104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00" b="0" i="0" u="none" strike="noStrike" cap="none" spc="0" baseline="0">
                <a:solidFill>
                  <a:srgbClr val="002D5B"/>
                </a:solidFill>
                <a:uFillTx/>
                <a:latin typeface="+mn-lt"/>
                <a:ea typeface="+mn-ea"/>
                <a:cs typeface="+mn-cs"/>
                <a:sym typeface="Helvetica"/>
              </a:defRPr>
            </a:lvl1pPr>
            <a:lvl2pPr marL="0" marR="0" indent="0" algn="l" defTabSz="914400" rtl="0" latinLnBrk="0">
              <a:lnSpc>
                <a:spcPct val="104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00" b="0" i="0" u="none" strike="noStrike" cap="none" spc="0" baseline="0">
                <a:solidFill>
                  <a:srgbClr val="002D5B"/>
                </a:solidFill>
                <a:uFillTx/>
                <a:latin typeface="+mn-lt"/>
                <a:ea typeface="+mn-ea"/>
                <a:cs typeface="+mn-cs"/>
                <a:sym typeface="Helvetica"/>
              </a:defRPr>
            </a:lvl2pPr>
            <a:lvl3pPr marL="0" marR="0" indent="0" algn="l" defTabSz="914400" rtl="0" latinLnBrk="0">
              <a:lnSpc>
                <a:spcPct val="104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00" b="0" i="0" u="none" strike="noStrike" cap="none" spc="0" baseline="0">
                <a:solidFill>
                  <a:srgbClr val="002D5B"/>
                </a:solidFill>
                <a:uFillTx/>
                <a:latin typeface="+mn-lt"/>
                <a:ea typeface="+mn-ea"/>
                <a:cs typeface="+mn-cs"/>
                <a:sym typeface="Helvetica"/>
              </a:defRPr>
            </a:lvl3pPr>
            <a:lvl4pPr marL="0" marR="0" indent="0" algn="l" defTabSz="914400" rtl="0" latinLnBrk="0">
              <a:lnSpc>
                <a:spcPct val="104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00" b="0" i="0" u="none" strike="noStrike" cap="none" spc="0" baseline="0">
                <a:solidFill>
                  <a:srgbClr val="002D5B"/>
                </a:solidFill>
                <a:uFillTx/>
                <a:latin typeface="+mn-lt"/>
                <a:ea typeface="+mn-ea"/>
                <a:cs typeface="+mn-cs"/>
                <a:sym typeface="Helvetica"/>
              </a:defRPr>
            </a:lvl4pPr>
            <a:lvl5pPr marL="0" marR="0" indent="0" algn="l" defTabSz="914400" rtl="0" latinLnBrk="0">
              <a:lnSpc>
                <a:spcPct val="104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00" b="0" i="0" u="none" strike="noStrike" cap="none" spc="0" baseline="0">
                <a:solidFill>
                  <a:srgbClr val="002D5B"/>
                </a:solidFill>
                <a:uFillTx/>
                <a:latin typeface="+mn-lt"/>
                <a:ea typeface="+mn-ea"/>
                <a:cs typeface="+mn-cs"/>
                <a:sym typeface="Helvetica"/>
              </a:defRPr>
            </a:lvl5pPr>
            <a:lvl6pPr marL="2457450" marR="0" indent="-171450" algn="l" defTabSz="914400" rtl="0" latinLnBrk="0">
              <a:lnSpc>
                <a:spcPct val="104999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1500" b="0" i="0" u="none" strike="noStrike" cap="none" spc="0" baseline="0">
                <a:solidFill>
                  <a:srgbClr val="002D5B"/>
                </a:solidFill>
                <a:uFillTx/>
                <a:latin typeface="+mn-lt"/>
                <a:ea typeface="+mn-ea"/>
                <a:cs typeface="+mn-cs"/>
                <a:sym typeface="Helvetica"/>
              </a:defRPr>
            </a:lvl6pPr>
            <a:lvl7pPr marL="2914650" marR="0" indent="-171450" algn="l" defTabSz="914400" rtl="0" latinLnBrk="0">
              <a:lnSpc>
                <a:spcPct val="104999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1500" b="0" i="0" u="none" strike="noStrike" cap="none" spc="0" baseline="0">
                <a:solidFill>
                  <a:srgbClr val="002D5B"/>
                </a:solidFill>
                <a:uFillTx/>
                <a:latin typeface="+mn-lt"/>
                <a:ea typeface="+mn-ea"/>
                <a:cs typeface="+mn-cs"/>
                <a:sym typeface="Helvetica"/>
              </a:defRPr>
            </a:lvl7pPr>
            <a:lvl8pPr marL="3371850" marR="0" indent="-171450" algn="l" defTabSz="914400" rtl="0" latinLnBrk="0">
              <a:lnSpc>
                <a:spcPct val="104999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1500" b="0" i="0" u="none" strike="noStrike" cap="none" spc="0" baseline="0">
                <a:solidFill>
                  <a:srgbClr val="002D5B"/>
                </a:solidFill>
                <a:uFillTx/>
                <a:latin typeface="+mn-lt"/>
                <a:ea typeface="+mn-ea"/>
                <a:cs typeface="+mn-cs"/>
                <a:sym typeface="Helvetica"/>
              </a:defRPr>
            </a:lvl8pPr>
            <a:lvl9pPr marL="3829050" marR="0" indent="-171450" algn="l" defTabSz="914400" rtl="0" latinLnBrk="0">
              <a:lnSpc>
                <a:spcPct val="104999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1500" b="0" i="0" u="none" strike="noStrike" cap="none" spc="0" baseline="0">
                <a:solidFill>
                  <a:srgbClr val="002D5B"/>
                </a:solidFill>
                <a:uFillTx/>
                <a:latin typeface="+mn-lt"/>
                <a:ea typeface="+mn-ea"/>
                <a:cs typeface="+mn-cs"/>
                <a:sym typeface="Helvetica"/>
              </a:defRPr>
            </a:lvl9pPr>
          </a:lstStyle>
          <a:p>
            <a:pPr hangingPunct="1"/>
            <a:r>
              <a:rPr lang="de-DE" sz="2400" dirty="0">
                <a:solidFill>
                  <a:srgbClr val="45288C"/>
                </a:solidFill>
              </a:rPr>
              <a:t>Registrierung der Schüler*innen durch die Lehrkraft</a:t>
            </a:r>
          </a:p>
          <a:p>
            <a:pPr hangingPunct="1"/>
            <a:br>
              <a:rPr lang="de-DE" sz="2400" dirty="0">
                <a:solidFill>
                  <a:srgbClr val="45288C"/>
                </a:solidFill>
              </a:rPr>
            </a:br>
            <a:r>
              <a:rPr lang="de-DE" sz="2400" dirty="0">
                <a:solidFill>
                  <a:srgbClr val="45288C"/>
                </a:solidFill>
              </a:rPr>
              <a:t>Anmeldung ohne personen-bezogene Daten möglich</a:t>
            </a:r>
          </a:p>
        </p:txBody>
      </p:sp>
    </p:spTree>
    <p:extLst>
      <p:ext uri="{BB962C8B-B14F-4D97-AF65-F5344CB8AC3E}">
        <p14:creationId xmlns:p14="http://schemas.microsoft.com/office/powerpoint/2010/main" val="1298542868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E24568-8DBE-310C-BC92-8F58527D0B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Titel 2">
            <a:extLst>
              <a:ext uri="{FF2B5EF4-FFF2-40B4-BE49-F238E27FC236}">
                <a16:creationId xmlns:a16="http://schemas.microsoft.com/office/drawing/2014/main" id="{E33C245A-0B99-99BB-2692-60D9E3814AF1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36971" y="1646600"/>
            <a:ext cx="6643468" cy="75392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solidFill>
                  <a:srgbClr val="45288C"/>
                </a:solidFill>
              </a:defRPr>
            </a:lvl1pPr>
          </a:lstStyle>
          <a:p>
            <a:r>
              <a:rPr lang="de-DE" dirty="0"/>
              <a:t>Menü Schüler*innen</a:t>
            </a:r>
            <a:endParaRPr dirty="0"/>
          </a:p>
        </p:txBody>
      </p:sp>
      <p:pic>
        <p:nvPicPr>
          <p:cNvPr id="2" name="officeArt object" descr="Grafik 26">
            <a:extLst>
              <a:ext uri="{FF2B5EF4-FFF2-40B4-BE49-F238E27FC236}">
                <a16:creationId xmlns:a16="http://schemas.microsoft.com/office/drawing/2014/main" id="{524A247B-02AE-7EAB-C009-F4BC3B4AB8D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536970" y="2129625"/>
            <a:ext cx="6319003" cy="3838555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B20B0C8F-D91A-8DF2-6C19-C50029D6D9A4}"/>
              </a:ext>
            </a:extLst>
          </p:cNvPr>
          <p:cNvSpPr/>
          <p:nvPr/>
        </p:nvSpPr>
        <p:spPr>
          <a:xfrm>
            <a:off x="1740309" y="5545394"/>
            <a:ext cx="1199536" cy="314632"/>
          </a:xfrm>
          <a:prstGeom prst="ellipse">
            <a:avLst/>
          </a:prstGeom>
          <a:noFill/>
          <a:ln w="25400" cap="flat">
            <a:solidFill>
              <a:srgbClr val="45288C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2468966271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FA47C8-6363-69FB-4300-26BA488C7B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Titel 2">
            <a:extLst>
              <a:ext uri="{FF2B5EF4-FFF2-40B4-BE49-F238E27FC236}">
                <a16:creationId xmlns:a16="http://schemas.microsoft.com/office/drawing/2014/main" id="{CB9B7FA0-BE87-D789-F9EA-2126B5B831D6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36971" y="1646600"/>
            <a:ext cx="6643468" cy="75392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solidFill>
                  <a:srgbClr val="45288C"/>
                </a:solidFill>
              </a:defRPr>
            </a:lvl1pPr>
          </a:lstStyle>
          <a:p>
            <a:r>
              <a:rPr lang="de-DE" dirty="0"/>
              <a:t>Einen Text schreiben</a:t>
            </a:r>
            <a:endParaRPr dirty="0"/>
          </a:p>
        </p:txBody>
      </p:sp>
      <p:pic>
        <p:nvPicPr>
          <p:cNvPr id="4" name="officeArt object" descr="Grafik 28">
            <a:extLst>
              <a:ext uri="{FF2B5EF4-FFF2-40B4-BE49-F238E27FC236}">
                <a16:creationId xmlns:a16="http://schemas.microsoft.com/office/drawing/2014/main" id="{6D74A098-B03A-7725-2DFE-82CB7C5903E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536970" y="2106377"/>
            <a:ext cx="6142023" cy="3881468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4604CE6F-8BC1-3473-42AF-F1135627278E}"/>
              </a:ext>
            </a:extLst>
          </p:cNvPr>
          <p:cNvSpPr/>
          <p:nvPr/>
        </p:nvSpPr>
        <p:spPr>
          <a:xfrm>
            <a:off x="6361469" y="4047111"/>
            <a:ext cx="1317524" cy="554386"/>
          </a:xfrm>
          <a:prstGeom prst="ellipse">
            <a:avLst/>
          </a:prstGeom>
          <a:noFill/>
          <a:ln w="25400" cap="flat">
            <a:solidFill>
              <a:srgbClr val="45288C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119300726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F626F4-CB8A-20C3-25E0-B0C69383AB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Titel 2">
            <a:extLst>
              <a:ext uri="{FF2B5EF4-FFF2-40B4-BE49-F238E27FC236}">
                <a16:creationId xmlns:a16="http://schemas.microsoft.com/office/drawing/2014/main" id="{746DBBE9-E65B-570F-5C69-D3B51B8C1BEF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36971" y="1646600"/>
            <a:ext cx="6643468" cy="75392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solidFill>
                  <a:srgbClr val="45288C"/>
                </a:solidFill>
              </a:defRPr>
            </a:lvl1pPr>
          </a:lstStyle>
          <a:p>
            <a:r>
              <a:rPr lang="de-DE" dirty="0"/>
              <a:t>Einen Text korrigieren</a:t>
            </a:r>
            <a:endParaRPr dirty="0"/>
          </a:p>
        </p:txBody>
      </p:sp>
      <p:pic>
        <p:nvPicPr>
          <p:cNvPr id="4" name="officeArt object" descr="Grafik 30">
            <a:extLst>
              <a:ext uri="{FF2B5EF4-FFF2-40B4-BE49-F238E27FC236}">
                <a16:creationId xmlns:a16="http://schemas.microsoft.com/office/drawing/2014/main" id="{88E0F703-C512-A510-800E-63B6BF71299D}"/>
              </a:ext>
            </a:extLst>
          </p:cNvPr>
          <p:cNvPicPr/>
          <p:nvPr/>
        </p:nvPicPr>
        <p:blipFill>
          <a:blip r:embed="rId2"/>
          <a:srcRect l="49801" t="15970" b="4896"/>
          <a:stretch>
            <a:fillRect/>
          </a:stretch>
        </p:blipFill>
        <p:spPr>
          <a:xfrm>
            <a:off x="5761528" y="1474839"/>
            <a:ext cx="5171943" cy="4591664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</p:spTree>
    <p:extLst>
      <p:ext uri="{BB962C8B-B14F-4D97-AF65-F5344CB8AC3E}">
        <p14:creationId xmlns:p14="http://schemas.microsoft.com/office/powerpoint/2010/main" val="604788151"/>
      </p:ext>
    </p:extLst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Titel 2"/>
          <p:cNvSpPr txBox="1">
            <a:spLocks noGrp="1"/>
          </p:cNvSpPr>
          <p:nvPr>
            <p:ph type="ctrTitle"/>
          </p:nvPr>
        </p:nvSpPr>
        <p:spPr>
          <a:xfrm>
            <a:off x="1536971" y="1646600"/>
            <a:ext cx="4038881" cy="75392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5288C"/>
                </a:solidFill>
              </a:defRPr>
            </a:lvl1pPr>
          </a:lstStyle>
          <a:p>
            <a:r>
              <a:rPr lang="de-DE" dirty="0"/>
              <a:t>Ihr</a:t>
            </a:r>
            <a:r>
              <a:rPr dirty="0"/>
              <a:t> </a:t>
            </a:r>
            <a:r>
              <a:rPr dirty="0" err="1"/>
              <a:t>Auftrag</a:t>
            </a:r>
            <a:endParaRPr dirty="0"/>
          </a:p>
        </p:txBody>
      </p:sp>
      <p:sp>
        <p:nvSpPr>
          <p:cNvPr id="244" name="Inhaltsplatzhalter 2"/>
          <p:cNvSpPr txBox="1">
            <a:spLocks noGrp="1"/>
          </p:cNvSpPr>
          <p:nvPr>
            <p:ph type="subTitle" sz="quarter" idx="1"/>
          </p:nvPr>
        </p:nvSpPr>
        <p:spPr>
          <a:xfrm>
            <a:off x="1536971" y="2400525"/>
            <a:ext cx="3763307" cy="37256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90000"/>
              </a:lnSpc>
              <a:defRPr sz="3000">
                <a:solidFill>
                  <a:srgbClr val="45288C"/>
                </a:solidFill>
              </a:defRPr>
            </a:pPr>
            <a:r>
              <a:rPr dirty="0"/>
              <a:t>Melde</a:t>
            </a:r>
            <a:r>
              <a:rPr lang="de-DE" dirty="0"/>
              <a:t>n Sie sich</a:t>
            </a:r>
            <a:r>
              <a:rPr dirty="0"/>
              <a:t> auf der </a:t>
            </a:r>
            <a:r>
              <a:rPr dirty="0" err="1"/>
              <a:t>IDeRBlog</a:t>
            </a:r>
            <a:r>
              <a:rPr dirty="0"/>
              <a:t> </a:t>
            </a:r>
            <a:r>
              <a:rPr dirty="0" err="1"/>
              <a:t>ts</a:t>
            </a:r>
            <a:r>
              <a:rPr dirty="0"/>
              <a:t> </a:t>
            </a:r>
            <a:r>
              <a:rPr dirty="0" err="1"/>
              <a:t>Plattform</a:t>
            </a:r>
            <a:r>
              <a:rPr dirty="0"/>
              <a:t> an.</a:t>
            </a:r>
          </a:p>
          <a:p>
            <a:pPr marL="457200" indent="-457200">
              <a:lnSpc>
                <a:spcPct val="90000"/>
              </a:lnSpc>
              <a:buClr>
                <a:srgbClr val="000000"/>
              </a:buClr>
              <a:buSzPct val="100000"/>
              <a:buFont typeface="Arial"/>
              <a:buChar char="•"/>
              <a:defRPr sz="3000">
                <a:solidFill>
                  <a:srgbClr val="45288C"/>
                </a:solidFill>
              </a:defRPr>
            </a:pPr>
            <a:endParaRPr dirty="0"/>
          </a:p>
          <a:p>
            <a:pPr>
              <a:lnSpc>
                <a:spcPct val="90000"/>
              </a:lnSpc>
              <a:defRPr sz="3000">
                <a:solidFill>
                  <a:srgbClr val="45288C"/>
                </a:solidFill>
              </a:defRPr>
            </a:pPr>
            <a:r>
              <a:rPr dirty="0"/>
              <a:t>Schreib</a:t>
            </a:r>
            <a:r>
              <a:rPr lang="de-DE" dirty="0"/>
              <a:t>en Sie Ihren</a:t>
            </a:r>
            <a:r>
              <a:rPr dirty="0"/>
              <a:t> Text </a:t>
            </a:r>
            <a:r>
              <a:rPr dirty="0" err="1"/>
              <a:t>mit</a:t>
            </a:r>
            <a:r>
              <a:rPr dirty="0"/>
              <a:t> </a:t>
            </a:r>
            <a:r>
              <a:rPr dirty="0" err="1"/>
              <a:t>Fehlern</a:t>
            </a:r>
            <a:r>
              <a:rPr lang="de-DE" dirty="0"/>
              <a:t> ab</a:t>
            </a:r>
            <a:r>
              <a:rPr dirty="0"/>
              <a:t>, </a:t>
            </a:r>
            <a:r>
              <a:rPr dirty="0" err="1"/>
              <a:t>kontrollier</a:t>
            </a:r>
            <a:r>
              <a:rPr lang="de-DE" dirty="0"/>
              <a:t>en </a:t>
            </a:r>
            <a:r>
              <a:rPr dirty="0"/>
              <a:t>und </a:t>
            </a:r>
            <a:r>
              <a:rPr dirty="0" err="1"/>
              <a:t>geb</a:t>
            </a:r>
            <a:r>
              <a:rPr lang="de-DE" dirty="0"/>
              <a:t>en</a:t>
            </a:r>
            <a:r>
              <a:rPr dirty="0"/>
              <a:t> </a:t>
            </a:r>
            <a:r>
              <a:rPr dirty="0" err="1"/>
              <a:t>ihn</a:t>
            </a:r>
            <a:r>
              <a:rPr dirty="0"/>
              <a:t> ab</a:t>
            </a:r>
            <a:r>
              <a:rPr lang="de-DE" dirty="0"/>
              <a:t>.</a:t>
            </a:r>
            <a:endParaRPr dirty="0"/>
          </a:p>
        </p:txBody>
      </p:sp>
      <p:pic>
        <p:nvPicPr>
          <p:cNvPr id="245" name="Grafik 4" descr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0276" y="2400525"/>
            <a:ext cx="6614784" cy="337996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Titel 2"/>
          <p:cNvSpPr txBox="1">
            <a:spLocks noGrp="1"/>
          </p:cNvSpPr>
          <p:nvPr>
            <p:ph type="ctrTitle"/>
          </p:nvPr>
        </p:nvSpPr>
        <p:spPr>
          <a:xfrm>
            <a:off x="1536970" y="1646600"/>
            <a:ext cx="7433294" cy="75392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solidFill>
                  <a:srgbClr val="45288C"/>
                </a:solidFill>
              </a:defRPr>
            </a:lvl1pPr>
          </a:lstStyle>
          <a:p>
            <a:r>
              <a:rPr dirty="0" err="1"/>
              <a:t>Anmeldedaten</a:t>
            </a:r>
            <a:r>
              <a:rPr dirty="0"/>
              <a:t> Schüler</a:t>
            </a:r>
            <a:r>
              <a:rPr lang="de-DE" dirty="0"/>
              <a:t>*innen</a:t>
            </a:r>
            <a:endParaRPr dirty="0"/>
          </a:p>
        </p:txBody>
      </p:sp>
      <p:graphicFrame>
        <p:nvGraphicFramePr>
          <p:cNvPr id="248" name="Tabelle 6"/>
          <p:cNvGraphicFramePr/>
          <p:nvPr/>
        </p:nvGraphicFramePr>
        <p:xfrm>
          <a:off x="1536971" y="2232435"/>
          <a:ext cx="8128000" cy="3200400"/>
        </p:xfrm>
        <a:graphic>
          <a:graphicData uri="http://schemas.openxmlformats.org/drawingml/2006/table">
            <a:tbl>
              <a:tblPr firstRow="1">
                <a:tableStyleId>{4C3C2611-4C71-4FC5-86AE-919BDF0F9419}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2400" b="1">
                          <a:solidFill>
                            <a:srgbClr val="FFFFFF"/>
                          </a:solidFill>
                        </a:rPr>
                        <a:t>Nutzername</a:t>
                      </a:r>
                    </a:p>
                  </a:txBody>
                  <a:tcPr marL="45720" marR="45720" horzOverflow="overflow">
                    <a:lnL>
                      <a:solidFill>
                        <a:srgbClr val="9884B8"/>
                      </a:solidFill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2400" b="1">
                          <a:solidFill>
                            <a:srgbClr val="FFFFFF"/>
                          </a:solidFill>
                        </a:rPr>
                        <a:t>Passwort</a:t>
                      </a:r>
                    </a:p>
                  </a:txBody>
                  <a:tcPr marL="45720" marR="45720" horzOverflow="overflow">
                    <a:lnR>
                      <a:solidFill>
                        <a:srgbClr val="9884B8"/>
                      </a:solidFill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endParaRPr sz="2400" dirty="0"/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endParaRPr/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endParaRPr sz="2400"/>
                    </a:p>
                  </a:txBody>
                  <a:tcPr marL="45720" marR="4572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endParaRPr/>
                    </a:p>
                  </a:txBody>
                  <a:tcPr marL="45720" marR="45720" horzOverflow="overflow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endParaRPr sz="2400" dirty="0"/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endParaRPr/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endParaRPr sz="2400"/>
                    </a:p>
                  </a:txBody>
                  <a:tcPr marL="45720" marR="4572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endParaRPr/>
                    </a:p>
                  </a:txBody>
                  <a:tcPr marL="45720" marR="45720" horzOverflow="overflow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endParaRPr sz="2400"/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endParaRPr/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endParaRPr sz="2400"/>
                    </a:p>
                  </a:txBody>
                  <a:tcPr marL="45720" marR="4572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endParaRPr dirty="0"/>
                    </a:p>
                  </a:txBody>
                  <a:tcPr marL="45720" marR="45720" horzOverflow="overflow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182978"/>
      </p:ext>
    </p:extLst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9A09D9-7DD7-2F60-6350-D73B0E91ED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Titel 2">
            <a:extLst>
              <a:ext uri="{FF2B5EF4-FFF2-40B4-BE49-F238E27FC236}">
                <a16:creationId xmlns:a16="http://schemas.microsoft.com/office/drawing/2014/main" id="{57ACE554-C23F-16E5-B509-4BD5A3A1FC41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36971" y="1646600"/>
            <a:ext cx="6643468" cy="75392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solidFill>
                  <a:srgbClr val="45288C"/>
                </a:solidFill>
              </a:defRPr>
            </a:lvl1pPr>
          </a:lstStyle>
          <a:p>
            <a:r>
              <a:rPr lang="de-DE" dirty="0"/>
              <a:t>Korrektur durch die Lehrkraft I</a:t>
            </a:r>
            <a:endParaRPr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60359A4F-6B2B-470D-FED5-27D32D5B02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892"/>
          <a:stretch>
            <a:fillRect/>
          </a:stretch>
        </p:blipFill>
        <p:spPr>
          <a:xfrm>
            <a:off x="1536971" y="2107713"/>
            <a:ext cx="7262900" cy="3916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8071668"/>
      </p:ext>
    </p:extLst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915919-E21C-DD32-6346-EA2D1C7995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Titel 2">
            <a:extLst>
              <a:ext uri="{FF2B5EF4-FFF2-40B4-BE49-F238E27FC236}">
                <a16:creationId xmlns:a16="http://schemas.microsoft.com/office/drawing/2014/main" id="{34F4A865-E5AB-BAC0-E41C-618EDE8191F5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36971" y="1646600"/>
            <a:ext cx="6643468" cy="75392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solidFill>
                  <a:srgbClr val="45288C"/>
                </a:solidFill>
              </a:defRPr>
            </a:lvl1pPr>
          </a:lstStyle>
          <a:p>
            <a:r>
              <a:rPr lang="de-DE" dirty="0"/>
              <a:t>Korrektur durch die Lehrkraft II </a:t>
            </a:r>
            <a:endParaRPr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EB6DFD58-0258-E515-A86A-4D737AAB20BF}"/>
              </a:ext>
            </a:extLst>
          </p:cNvPr>
          <p:cNvSpPr txBox="1"/>
          <p:nvPr/>
        </p:nvSpPr>
        <p:spPr>
          <a:xfrm>
            <a:off x="8180439" y="3246275"/>
            <a:ext cx="316835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45288C"/>
                </a:solidFill>
              </a:rPr>
              <a:t>Eingereichter Text und ggf.</a:t>
            </a:r>
          </a:p>
          <a:p>
            <a:r>
              <a:rPr lang="de-DE" dirty="0">
                <a:solidFill>
                  <a:srgbClr val="45288C"/>
                </a:solidFill>
              </a:rPr>
              <a:t>Kommentar durch die Lehrkraft</a:t>
            </a:r>
          </a:p>
          <a:p>
            <a:endParaRPr lang="de-DE" dirty="0">
              <a:solidFill>
                <a:srgbClr val="45288C"/>
              </a:solidFill>
            </a:endParaRPr>
          </a:p>
          <a:p>
            <a:endParaRPr lang="de-DE" dirty="0">
              <a:solidFill>
                <a:srgbClr val="45288C"/>
              </a:solidFill>
            </a:endParaRPr>
          </a:p>
          <a:p>
            <a:endParaRPr lang="de-DE" dirty="0">
              <a:solidFill>
                <a:srgbClr val="45288C"/>
              </a:solidFill>
            </a:endParaRPr>
          </a:p>
          <a:p>
            <a:r>
              <a:rPr lang="de-DE" dirty="0">
                <a:solidFill>
                  <a:srgbClr val="45288C"/>
                </a:solidFill>
              </a:rPr>
              <a:t>Korrekturfelder für die Lehrkraft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BEA97045-3BCC-4FB9-1659-6F82BE66FFA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66" b="1664"/>
          <a:stretch>
            <a:fillRect/>
          </a:stretch>
        </p:blipFill>
        <p:spPr bwMode="auto">
          <a:xfrm>
            <a:off x="1536970" y="2023562"/>
            <a:ext cx="5889885" cy="391512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6" name="Gerade Verbindung mit Pfeil 5">
            <a:extLst>
              <a:ext uri="{FF2B5EF4-FFF2-40B4-BE49-F238E27FC236}">
                <a16:creationId xmlns:a16="http://schemas.microsoft.com/office/drawing/2014/main" id="{F4766AE6-1F09-885A-4490-1369575A0F97}"/>
              </a:ext>
            </a:extLst>
          </p:cNvPr>
          <p:cNvCxnSpPr/>
          <p:nvPr/>
        </p:nvCxnSpPr>
        <p:spPr>
          <a:xfrm flipH="1">
            <a:off x="7128387" y="3500284"/>
            <a:ext cx="1052052" cy="471948"/>
          </a:xfrm>
          <a:prstGeom prst="straightConnector1">
            <a:avLst/>
          </a:prstGeom>
          <a:noFill/>
          <a:ln w="25400" cap="flat">
            <a:solidFill>
              <a:srgbClr val="45288C"/>
            </a:solidFill>
            <a:prstDash val="solid"/>
            <a:round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8" name="Gerade Verbindung mit Pfeil 7">
            <a:extLst>
              <a:ext uri="{FF2B5EF4-FFF2-40B4-BE49-F238E27FC236}">
                <a16:creationId xmlns:a16="http://schemas.microsoft.com/office/drawing/2014/main" id="{0B199868-3C5B-A65E-6114-FD8C84261D8E}"/>
              </a:ext>
            </a:extLst>
          </p:cNvPr>
          <p:cNvCxnSpPr/>
          <p:nvPr/>
        </p:nvCxnSpPr>
        <p:spPr>
          <a:xfrm flipH="1">
            <a:off x="7118555" y="5112774"/>
            <a:ext cx="1061884" cy="0"/>
          </a:xfrm>
          <a:prstGeom prst="straightConnector1">
            <a:avLst/>
          </a:prstGeom>
          <a:noFill/>
          <a:ln w="25400" cap="flat">
            <a:solidFill>
              <a:srgbClr val="45288C"/>
            </a:solidFill>
            <a:prstDash val="solid"/>
            <a:round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0" name="Gerade Verbindung mit Pfeil 9">
            <a:extLst>
              <a:ext uri="{FF2B5EF4-FFF2-40B4-BE49-F238E27FC236}">
                <a16:creationId xmlns:a16="http://schemas.microsoft.com/office/drawing/2014/main" id="{2A41EFBB-BEB7-EEC6-2FE9-C887588E0346}"/>
              </a:ext>
            </a:extLst>
          </p:cNvPr>
          <p:cNvCxnSpPr/>
          <p:nvPr/>
        </p:nvCxnSpPr>
        <p:spPr>
          <a:xfrm flipH="1">
            <a:off x="7128387" y="5277600"/>
            <a:ext cx="1052052" cy="464439"/>
          </a:xfrm>
          <a:prstGeom prst="straightConnector1">
            <a:avLst/>
          </a:prstGeom>
          <a:noFill/>
          <a:ln w="25400" cap="flat">
            <a:solidFill>
              <a:srgbClr val="45288C"/>
            </a:solidFill>
            <a:prstDash val="solid"/>
            <a:round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1609085679"/>
      </p:ext>
    </p:extLst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795C09-FEA8-D7E6-8EF7-4AA3B12CF1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Titel 2">
            <a:extLst>
              <a:ext uri="{FF2B5EF4-FFF2-40B4-BE49-F238E27FC236}">
                <a16:creationId xmlns:a16="http://schemas.microsoft.com/office/drawing/2014/main" id="{278E14AA-8B73-45B3-928E-5E3357FB1C10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36971" y="1646600"/>
            <a:ext cx="6643468" cy="75392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solidFill>
                  <a:srgbClr val="45288C"/>
                </a:solidFill>
              </a:defRPr>
            </a:lvl1pPr>
          </a:lstStyle>
          <a:p>
            <a:r>
              <a:rPr lang="de-DE" dirty="0"/>
              <a:t>Korrektur durch die Lehrkraft II </a:t>
            </a:r>
            <a:endParaRPr dirty="0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F9464C41-9155-0860-8D8E-12258A38780D}"/>
              </a:ext>
            </a:extLst>
          </p:cNvPr>
          <p:cNvSpPr txBox="1"/>
          <p:nvPr/>
        </p:nvSpPr>
        <p:spPr>
          <a:xfrm>
            <a:off x="7765976" y="2240620"/>
            <a:ext cx="428581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solidFill>
                  <a:srgbClr val="45288C"/>
                </a:solidFill>
              </a:rPr>
              <a:t>Die bisherige Korrektur wird gespeichert.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>
              <a:solidFill>
                <a:srgbClr val="45288C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solidFill>
                  <a:srgbClr val="45288C"/>
                </a:solidFill>
              </a:rPr>
              <a:t>Der/ die Schüler*in muss den Text ein weiteres Mal überarbeiten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>
              <a:solidFill>
                <a:srgbClr val="45288C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solidFill>
                  <a:srgbClr val="45288C"/>
                </a:solidFill>
              </a:rPr>
              <a:t>Der/ die Schüler*in erhält den Text zurück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>
              <a:solidFill>
                <a:srgbClr val="45288C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solidFill>
                  <a:srgbClr val="45288C"/>
                </a:solidFill>
              </a:rPr>
              <a:t>Der/ die Schüler*in darf den Text (nicht) veröffentlichen.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7CC6FA31-96BC-318F-667F-129A7EE636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6971" y="2104697"/>
            <a:ext cx="5755640" cy="3887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970171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Abgerundetes Rechteck 8"/>
          <p:cNvSpPr/>
          <p:nvPr/>
        </p:nvSpPr>
        <p:spPr>
          <a:xfrm>
            <a:off x="3265692" y="3253652"/>
            <a:ext cx="5616626" cy="720084"/>
          </a:xfrm>
          <a:prstGeom prst="roundRect">
            <a:avLst>
              <a:gd name="adj" fmla="val 16667"/>
            </a:avLst>
          </a:prstGeom>
          <a:solidFill>
            <a:srgbClr val="45288C"/>
          </a:solidFill>
          <a:ln w="25400">
            <a:solidFill>
              <a:srgbClr val="45288C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90" name="Textfeld 9"/>
          <p:cNvSpPr txBox="1"/>
          <p:nvPr/>
        </p:nvSpPr>
        <p:spPr>
          <a:xfrm>
            <a:off x="3383422" y="3413638"/>
            <a:ext cx="5381169" cy="396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r>
              <a:t>Warum bloggen?</a:t>
            </a:r>
          </a:p>
        </p:txBody>
      </p:sp>
      <p:sp>
        <p:nvSpPr>
          <p:cNvPr id="91" name="Abgerundetes Rechteck 10"/>
          <p:cNvSpPr/>
          <p:nvPr/>
        </p:nvSpPr>
        <p:spPr>
          <a:xfrm>
            <a:off x="3287688" y="4133899"/>
            <a:ext cx="5616625" cy="720084"/>
          </a:xfrm>
          <a:prstGeom prst="roundRect">
            <a:avLst>
              <a:gd name="adj" fmla="val 16667"/>
            </a:avLst>
          </a:prstGeom>
          <a:solidFill>
            <a:srgbClr val="45288C"/>
          </a:solidFill>
          <a:ln w="25400">
            <a:solidFill>
              <a:srgbClr val="45288C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92" name="Textfeld 11"/>
          <p:cNvSpPr txBox="1"/>
          <p:nvPr/>
        </p:nvSpPr>
        <p:spPr>
          <a:xfrm>
            <a:off x="3405417" y="4309274"/>
            <a:ext cx="5381169" cy="396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sz="2000">
                <a:solidFill>
                  <a:srgbClr val="FFFFFF"/>
                </a:solidFill>
              </a:defRPr>
            </a:pPr>
            <a:r>
              <a:t>Projekt</a:t>
            </a:r>
            <a:r>
              <a:rPr sz="1800"/>
              <a:t> </a:t>
            </a:r>
            <a:r>
              <a:t>IDeRBlog</a:t>
            </a:r>
            <a:r>
              <a:rPr sz="1800"/>
              <a:t> ts</a:t>
            </a:r>
          </a:p>
        </p:txBody>
      </p:sp>
      <p:sp>
        <p:nvSpPr>
          <p:cNvPr id="93" name="Abgerundetes Rechteck 12"/>
          <p:cNvSpPr/>
          <p:nvPr/>
        </p:nvSpPr>
        <p:spPr>
          <a:xfrm>
            <a:off x="3287687" y="2400527"/>
            <a:ext cx="5616626" cy="720084"/>
          </a:xfrm>
          <a:prstGeom prst="roundRect">
            <a:avLst>
              <a:gd name="adj" fmla="val 16667"/>
            </a:avLst>
          </a:prstGeom>
          <a:solidFill>
            <a:srgbClr val="45288C"/>
          </a:solidFill>
          <a:ln w="25400">
            <a:solidFill>
              <a:srgbClr val="45288C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dirty="0">
              <a:solidFill>
                <a:srgbClr val="45288C"/>
              </a:solidFill>
            </a:endParaRPr>
          </a:p>
        </p:txBody>
      </p:sp>
      <p:sp>
        <p:nvSpPr>
          <p:cNvPr id="94" name="Textfeld 13"/>
          <p:cNvSpPr txBox="1"/>
          <p:nvPr/>
        </p:nvSpPr>
        <p:spPr>
          <a:xfrm>
            <a:off x="3383422" y="2561918"/>
            <a:ext cx="5381169" cy="396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r>
              <a:rPr dirty="0" err="1"/>
              <a:t>Relevanz</a:t>
            </a:r>
            <a:r>
              <a:rPr dirty="0"/>
              <a:t> von </a:t>
            </a:r>
            <a:r>
              <a:rPr dirty="0" err="1"/>
              <a:t>Geschriebenem</a:t>
            </a:r>
            <a:endParaRPr dirty="0"/>
          </a:p>
        </p:txBody>
      </p:sp>
      <p:sp>
        <p:nvSpPr>
          <p:cNvPr id="95" name="Abgerundetes Rechteck 12"/>
          <p:cNvSpPr/>
          <p:nvPr/>
        </p:nvSpPr>
        <p:spPr>
          <a:xfrm>
            <a:off x="3287688" y="5032269"/>
            <a:ext cx="5616625" cy="720084"/>
          </a:xfrm>
          <a:prstGeom prst="roundRect">
            <a:avLst>
              <a:gd name="adj" fmla="val 16667"/>
            </a:avLst>
          </a:prstGeom>
          <a:solidFill>
            <a:srgbClr val="45288C"/>
          </a:solidFill>
          <a:ln w="25400">
            <a:solidFill>
              <a:srgbClr val="45288C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96" name="Textfeld 13"/>
          <p:cNvSpPr txBox="1"/>
          <p:nvPr/>
        </p:nvSpPr>
        <p:spPr>
          <a:xfrm>
            <a:off x="3405417" y="5207644"/>
            <a:ext cx="5381169" cy="396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r>
              <a:t>Ziele IDerBlog ts</a:t>
            </a:r>
          </a:p>
        </p:txBody>
      </p:sp>
      <p:sp>
        <p:nvSpPr>
          <p:cNvPr id="97" name="Titel 2"/>
          <p:cNvSpPr txBox="1">
            <a:spLocks noGrp="1"/>
          </p:cNvSpPr>
          <p:nvPr>
            <p:ph type="ctrTitle"/>
          </p:nvPr>
        </p:nvSpPr>
        <p:spPr>
          <a:xfrm>
            <a:off x="1536971" y="1646600"/>
            <a:ext cx="3495451" cy="753927"/>
          </a:xfrm>
          <a:prstGeom prst="rect">
            <a:avLst/>
          </a:prstGeom>
        </p:spPr>
        <p:txBody>
          <a:bodyPr/>
          <a:lstStyle/>
          <a:p>
            <a:r>
              <a:rPr dirty="0" err="1">
                <a:solidFill>
                  <a:srgbClr val="45288C"/>
                </a:solidFill>
              </a:rPr>
              <a:t>Programm</a:t>
            </a:r>
            <a:endParaRPr dirty="0">
              <a:solidFill>
                <a:srgbClr val="45288C"/>
              </a:solidFill>
            </a:endParaRPr>
          </a:p>
        </p:txBody>
      </p:sp>
    </p:spTree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53FD01-20B7-DDC0-64F3-C27FFACF6D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Titel 2">
            <a:extLst>
              <a:ext uri="{FF2B5EF4-FFF2-40B4-BE49-F238E27FC236}">
                <a16:creationId xmlns:a16="http://schemas.microsoft.com/office/drawing/2014/main" id="{19B6E58D-F077-A903-6FBB-B1A74ACD945E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36971" y="1646600"/>
            <a:ext cx="4038881" cy="75392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5288C"/>
                </a:solidFill>
              </a:defRPr>
            </a:lvl1pPr>
          </a:lstStyle>
          <a:p>
            <a:r>
              <a:rPr lang="de-DE" dirty="0" err="1"/>
              <a:t>Ih</a:t>
            </a:r>
            <a:r>
              <a:rPr dirty="0"/>
              <a:t>r </a:t>
            </a:r>
            <a:r>
              <a:rPr dirty="0" err="1"/>
              <a:t>Auftrag</a:t>
            </a:r>
            <a:endParaRPr dirty="0"/>
          </a:p>
        </p:txBody>
      </p:sp>
      <p:sp>
        <p:nvSpPr>
          <p:cNvPr id="244" name="Inhaltsplatzhalter 2">
            <a:extLst>
              <a:ext uri="{FF2B5EF4-FFF2-40B4-BE49-F238E27FC236}">
                <a16:creationId xmlns:a16="http://schemas.microsoft.com/office/drawing/2014/main" id="{C4FDAF5B-FA75-FC94-95DF-6669D3D0F221}"/>
              </a:ext>
            </a:extLst>
          </p:cNvPr>
          <p:cNvSpPr txBox="1">
            <a:spLocks noGrp="1"/>
          </p:cNvSpPr>
          <p:nvPr>
            <p:ph type="subTitle" sz="quarter" idx="1"/>
          </p:nvPr>
        </p:nvSpPr>
        <p:spPr>
          <a:xfrm>
            <a:off x="1536971" y="2400525"/>
            <a:ext cx="3763307" cy="372564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lnSpc>
                <a:spcPct val="90000"/>
              </a:lnSpc>
              <a:defRPr sz="3000">
                <a:solidFill>
                  <a:srgbClr val="45288C"/>
                </a:solidFill>
              </a:defRPr>
            </a:pPr>
            <a:r>
              <a:rPr lang="de-DE" dirty="0"/>
              <a:t>Loggen Sie sich</a:t>
            </a:r>
            <a:r>
              <a:rPr dirty="0"/>
              <a:t> auf der </a:t>
            </a:r>
            <a:r>
              <a:rPr dirty="0" err="1"/>
              <a:t>IDeRBlog</a:t>
            </a:r>
            <a:r>
              <a:rPr dirty="0"/>
              <a:t> </a:t>
            </a:r>
            <a:r>
              <a:rPr dirty="0" err="1"/>
              <a:t>ts</a:t>
            </a:r>
            <a:r>
              <a:rPr dirty="0"/>
              <a:t> Plattform </a:t>
            </a:r>
            <a:r>
              <a:rPr lang="de-DE" dirty="0"/>
              <a:t>als Lehrkraft ein, kontrollieren Sie Ihren Text und geben ihn an den/ die Schüler*in zurück</a:t>
            </a:r>
            <a:r>
              <a:rPr dirty="0"/>
              <a:t>.</a:t>
            </a:r>
          </a:p>
          <a:p>
            <a:pPr>
              <a:lnSpc>
                <a:spcPct val="90000"/>
              </a:lnSpc>
              <a:buClr>
                <a:srgbClr val="000000"/>
              </a:buClr>
              <a:buSzPct val="100000"/>
              <a:defRPr sz="3000">
                <a:solidFill>
                  <a:srgbClr val="45288C"/>
                </a:solidFill>
              </a:defRPr>
            </a:pPr>
            <a:endParaRPr dirty="0"/>
          </a:p>
        </p:txBody>
      </p:sp>
      <p:pic>
        <p:nvPicPr>
          <p:cNvPr id="245" name="Grafik 4" descr="Grafik 4">
            <a:extLst>
              <a:ext uri="{FF2B5EF4-FFF2-40B4-BE49-F238E27FC236}">
                <a16:creationId xmlns:a16="http://schemas.microsoft.com/office/drawing/2014/main" id="{B4373595-497D-27F3-00E1-E50DE9BA55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0276" y="2400525"/>
            <a:ext cx="6614784" cy="3379968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546523003"/>
      </p:ext>
    </p:extLst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Titel 2"/>
          <p:cNvSpPr txBox="1">
            <a:spLocks noGrp="1"/>
          </p:cNvSpPr>
          <p:nvPr>
            <p:ph type="ctrTitle"/>
          </p:nvPr>
        </p:nvSpPr>
        <p:spPr>
          <a:xfrm>
            <a:off x="1536970" y="1646600"/>
            <a:ext cx="4903587" cy="75392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5288C"/>
                </a:solidFill>
              </a:defRPr>
            </a:lvl1pPr>
          </a:lstStyle>
          <a:p>
            <a:r>
              <a:rPr dirty="0" err="1"/>
              <a:t>Anmeldedaten</a:t>
            </a:r>
            <a:r>
              <a:rPr dirty="0"/>
              <a:t> Lehr</a:t>
            </a:r>
            <a:r>
              <a:rPr lang="de-DE" dirty="0" err="1"/>
              <a:t>kräfte</a:t>
            </a:r>
            <a:endParaRPr dirty="0"/>
          </a:p>
        </p:txBody>
      </p:sp>
      <p:graphicFrame>
        <p:nvGraphicFramePr>
          <p:cNvPr id="251" name="Tabelle 6"/>
          <p:cNvGraphicFramePr/>
          <p:nvPr>
            <p:extLst>
              <p:ext uri="{D42A27DB-BD31-4B8C-83A1-F6EECF244321}">
                <p14:modId xmlns:p14="http://schemas.microsoft.com/office/powerpoint/2010/main" val="483216479"/>
              </p:ext>
            </p:extLst>
          </p:nvPr>
        </p:nvGraphicFramePr>
        <p:xfrm>
          <a:off x="1536971" y="2232435"/>
          <a:ext cx="8128000" cy="3200400"/>
        </p:xfrm>
        <a:graphic>
          <a:graphicData uri="http://schemas.openxmlformats.org/drawingml/2006/table">
            <a:tbl>
              <a:tblPr firstRow="1">
                <a:tableStyleId>{4C3C2611-4C71-4FC5-86AE-919BDF0F9419}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2400" b="1">
                          <a:solidFill>
                            <a:srgbClr val="FFFFFF"/>
                          </a:solidFill>
                        </a:rPr>
                        <a:t>Nutzername</a:t>
                      </a:r>
                    </a:p>
                  </a:txBody>
                  <a:tcPr marL="45720" marR="45720" horzOverflow="overflow">
                    <a:lnL>
                      <a:solidFill>
                        <a:srgbClr val="9884B8"/>
                      </a:solidFill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2400" b="1">
                          <a:solidFill>
                            <a:srgbClr val="FFFFFF"/>
                          </a:solidFill>
                        </a:rPr>
                        <a:t>Passwort</a:t>
                      </a:r>
                    </a:p>
                  </a:txBody>
                  <a:tcPr marL="45720" marR="45720" horzOverflow="overflow">
                    <a:lnR>
                      <a:solidFill>
                        <a:srgbClr val="9884B8"/>
                      </a:solidFill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endParaRPr sz="2400" dirty="0"/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endParaRPr/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endParaRPr sz="2400"/>
                    </a:p>
                  </a:txBody>
                  <a:tcPr marL="45720" marR="4572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endParaRPr/>
                    </a:p>
                  </a:txBody>
                  <a:tcPr marL="45720" marR="45720" horzOverflow="overflow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endParaRPr sz="2400"/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endParaRPr/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endParaRPr sz="2400"/>
                    </a:p>
                  </a:txBody>
                  <a:tcPr marL="45720" marR="4572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endParaRPr/>
                    </a:p>
                  </a:txBody>
                  <a:tcPr marL="45720" marR="45720" horzOverflow="overflow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endParaRPr sz="2400"/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endParaRPr/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endParaRPr sz="2400"/>
                    </a:p>
                  </a:txBody>
                  <a:tcPr marL="45720" marR="4572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endParaRPr dirty="0"/>
                    </a:p>
                  </a:txBody>
                  <a:tcPr marL="45720" marR="45720" horzOverflow="overflow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86D6B7-DFFE-8FFC-507D-4796EEF995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Titel 2">
            <a:extLst>
              <a:ext uri="{FF2B5EF4-FFF2-40B4-BE49-F238E27FC236}">
                <a16:creationId xmlns:a16="http://schemas.microsoft.com/office/drawing/2014/main" id="{8E7DFFB5-8A41-47B6-95C7-A0CFFA704ECA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36971" y="1646600"/>
            <a:ext cx="6643468" cy="75392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solidFill>
                  <a:srgbClr val="45288C"/>
                </a:solidFill>
              </a:defRPr>
            </a:lvl1pPr>
          </a:lstStyle>
          <a:p>
            <a:r>
              <a:rPr lang="de-DE" dirty="0"/>
              <a:t>Blog aus Lehrkraftperspektive</a:t>
            </a:r>
            <a:endParaRPr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BDED9D15-55EB-6A6F-F23D-C0A1527274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937" b="3039"/>
          <a:stretch>
            <a:fillRect/>
          </a:stretch>
        </p:blipFill>
        <p:spPr>
          <a:xfrm>
            <a:off x="1418984" y="2123768"/>
            <a:ext cx="5755640" cy="3923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936108"/>
      </p:ext>
    </p:extLst>
  </p:cSld>
  <p:clrMapOvr>
    <a:masterClrMapping/>
  </p:clrMapOvr>
  <p:transition spd="med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B21D0F-B20D-2693-68F6-2BB9111FC3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Titel 2">
            <a:extLst>
              <a:ext uri="{FF2B5EF4-FFF2-40B4-BE49-F238E27FC236}">
                <a16:creationId xmlns:a16="http://schemas.microsoft.com/office/drawing/2014/main" id="{96BDE916-9E80-71D2-E889-F95FCC8A0AE4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36971" y="1646600"/>
            <a:ext cx="6643468" cy="75392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solidFill>
                  <a:srgbClr val="45288C"/>
                </a:solidFill>
              </a:defRPr>
            </a:lvl1pPr>
          </a:lstStyle>
          <a:p>
            <a:r>
              <a:rPr lang="de-DE" dirty="0"/>
              <a:t>Einstellungsmöglichkeiten im Blog</a:t>
            </a:r>
            <a:endParaRPr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5599AC98-0F74-EE17-75AF-2945A508A42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749" b="3016"/>
          <a:stretch>
            <a:fillRect/>
          </a:stretch>
        </p:blipFill>
        <p:spPr bwMode="auto">
          <a:xfrm>
            <a:off x="1458206" y="2062893"/>
            <a:ext cx="5385046" cy="398324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255315488"/>
      </p:ext>
    </p:extLst>
  </p:cSld>
  <p:clrMapOvr>
    <a:masterClrMapping/>
  </p:clrMapOvr>
  <p:transition spd="med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6A21F-E945-53E6-C795-5B51E6CC8C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Titel 2">
            <a:extLst>
              <a:ext uri="{FF2B5EF4-FFF2-40B4-BE49-F238E27FC236}">
                <a16:creationId xmlns:a16="http://schemas.microsoft.com/office/drawing/2014/main" id="{5D700E13-10D8-EC9E-2F1D-E47B61D809F8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36970" y="1646600"/>
            <a:ext cx="9131029" cy="75392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solidFill>
                  <a:srgbClr val="45288C"/>
                </a:solidFill>
              </a:defRPr>
            </a:lvl1pPr>
          </a:lstStyle>
          <a:p>
            <a:r>
              <a:rPr lang="de-DE" dirty="0"/>
              <a:t>Auswertung Lehrkraftperspektive – Schüler*innen</a:t>
            </a:r>
            <a:endParaRPr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461B7FC8-7727-F8E8-61FD-F65B42F2F75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54" t="9677" r="854" b="5527"/>
          <a:stretch>
            <a:fillRect/>
          </a:stretch>
        </p:blipFill>
        <p:spPr bwMode="auto">
          <a:xfrm>
            <a:off x="1536970" y="2115003"/>
            <a:ext cx="4853998" cy="38599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873821694"/>
      </p:ext>
    </p:extLst>
  </p:cSld>
  <p:clrMapOvr>
    <a:masterClrMapping/>
  </p:clrMapOvr>
  <p:transition spd="med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704C36-7E50-F596-B511-A91AE519DA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Titel 2">
            <a:extLst>
              <a:ext uri="{FF2B5EF4-FFF2-40B4-BE49-F238E27FC236}">
                <a16:creationId xmlns:a16="http://schemas.microsoft.com/office/drawing/2014/main" id="{DD5BA8E6-E8A3-CCE7-2AB9-C4DA3832BAF0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36971" y="1646600"/>
            <a:ext cx="6643468" cy="75392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solidFill>
                  <a:srgbClr val="45288C"/>
                </a:solidFill>
              </a:defRPr>
            </a:lvl1pPr>
          </a:lstStyle>
          <a:p>
            <a:r>
              <a:rPr lang="de-DE" dirty="0"/>
              <a:t>Blogbeiträge veröffentlichen I </a:t>
            </a:r>
            <a:endParaRPr dirty="0"/>
          </a:p>
        </p:txBody>
      </p:sp>
      <p:pic>
        <p:nvPicPr>
          <p:cNvPr id="3" name="officeArt object" descr="Grafik 46">
            <a:extLst>
              <a:ext uri="{FF2B5EF4-FFF2-40B4-BE49-F238E27FC236}">
                <a16:creationId xmlns:a16="http://schemas.microsoft.com/office/drawing/2014/main" id="{08912DC0-DA30-D9C0-9F13-D54355E99F7A}"/>
              </a:ext>
            </a:extLst>
          </p:cNvPr>
          <p:cNvPicPr/>
          <p:nvPr/>
        </p:nvPicPr>
        <p:blipFill>
          <a:blip r:embed="rId2"/>
          <a:srcRect b="25088"/>
          <a:stretch>
            <a:fillRect/>
          </a:stretch>
        </p:blipFill>
        <p:spPr>
          <a:xfrm>
            <a:off x="1536971" y="2194969"/>
            <a:ext cx="6574642" cy="3851870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</p:spTree>
    <p:extLst>
      <p:ext uri="{BB962C8B-B14F-4D97-AF65-F5344CB8AC3E}">
        <p14:creationId xmlns:p14="http://schemas.microsoft.com/office/powerpoint/2010/main" val="2627322705"/>
      </p:ext>
    </p:extLst>
  </p:cSld>
  <p:clrMapOvr>
    <a:masterClrMapping/>
  </p:clrMapOvr>
  <p:transition spd="med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B1B46F-6DAF-47D7-587F-9095269730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Titel 2">
            <a:extLst>
              <a:ext uri="{FF2B5EF4-FFF2-40B4-BE49-F238E27FC236}">
                <a16:creationId xmlns:a16="http://schemas.microsoft.com/office/drawing/2014/main" id="{86960E15-7D14-45EF-6C25-366276570965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36971" y="1646600"/>
            <a:ext cx="6643468" cy="75392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solidFill>
                  <a:srgbClr val="45288C"/>
                </a:solidFill>
              </a:defRPr>
            </a:lvl1pPr>
          </a:lstStyle>
          <a:p>
            <a:r>
              <a:rPr lang="de-DE" dirty="0"/>
              <a:t>Blogbeiträge veröffentlichen II </a:t>
            </a:r>
            <a:endParaRPr dirty="0"/>
          </a:p>
        </p:txBody>
      </p:sp>
      <p:pic>
        <p:nvPicPr>
          <p:cNvPr id="2" name="officeArt object" descr="Grafik 50">
            <a:extLst>
              <a:ext uri="{FF2B5EF4-FFF2-40B4-BE49-F238E27FC236}">
                <a16:creationId xmlns:a16="http://schemas.microsoft.com/office/drawing/2014/main" id="{7FB5BD35-FB1E-A67E-D094-BFBB0C90C131}"/>
              </a:ext>
            </a:extLst>
          </p:cNvPr>
          <p:cNvPicPr/>
          <p:nvPr/>
        </p:nvPicPr>
        <p:blipFill>
          <a:blip r:embed="rId2"/>
          <a:srcRect b="7220"/>
          <a:stretch>
            <a:fillRect/>
          </a:stretch>
        </p:blipFill>
        <p:spPr>
          <a:xfrm>
            <a:off x="1536971" y="2170655"/>
            <a:ext cx="6043700" cy="3856519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</p:spTree>
    <p:extLst>
      <p:ext uri="{BB962C8B-B14F-4D97-AF65-F5344CB8AC3E}">
        <p14:creationId xmlns:p14="http://schemas.microsoft.com/office/powerpoint/2010/main" val="2444070090"/>
      </p:ext>
    </p:extLst>
  </p:cSld>
  <p:clrMapOvr>
    <a:masterClrMapping/>
  </p:clrMapOvr>
  <p:transition spd="med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705A86-CFB2-40EF-9A6F-209D8A0907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Titel 2">
            <a:extLst>
              <a:ext uri="{FF2B5EF4-FFF2-40B4-BE49-F238E27FC236}">
                <a16:creationId xmlns:a16="http://schemas.microsoft.com/office/drawing/2014/main" id="{0DEC0D33-08B2-80B7-7AF8-A380CE5F4861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36971" y="1646600"/>
            <a:ext cx="7931494" cy="75392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solidFill>
                  <a:srgbClr val="45288C"/>
                </a:solidFill>
              </a:defRPr>
            </a:lvl1pPr>
          </a:lstStyle>
          <a:p>
            <a:r>
              <a:rPr lang="de-DE" dirty="0"/>
              <a:t>Blogbeiträge lesen und kommentieren I</a:t>
            </a:r>
            <a:endParaRPr dirty="0"/>
          </a:p>
        </p:txBody>
      </p:sp>
      <p:pic>
        <p:nvPicPr>
          <p:cNvPr id="3" name="officeArt object" descr="Grafik 26">
            <a:extLst>
              <a:ext uri="{FF2B5EF4-FFF2-40B4-BE49-F238E27FC236}">
                <a16:creationId xmlns:a16="http://schemas.microsoft.com/office/drawing/2014/main" id="{35349A39-737E-BFAC-F7C4-BDA852E96F9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536970" y="2208284"/>
            <a:ext cx="6142023" cy="3897548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</p:spTree>
    <p:extLst>
      <p:ext uri="{BB962C8B-B14F-4D97-AF65-F5344CB8AC3E}">
        <p14:creationId xmlns:p14="http://schemas.microsoft.com/office/powerpoint/2010/main" val="639786651"/>
      </p:ext>
    </p:extLst>
  </p:cSld>
  <p:clrMapOvr>
    <a:masterClrMapping/>
  </p:clrMapOvr>
  <p:transition spd="med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90348E-BBA5-A65B-FCDC-790989E181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Titel 2">
            <a:extLst>
              <a:ext uri="{FF2B5EF4-FFF2-40B4-BE49-F238E27FC236}">
                <a16:creationId xmlns:a16="http://schemas.microsoft.com/office/drawing/2014/main" id="{8B165443-E741-3BC3-4D9E-4132B70F3F1A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36971" y="1646600"/>
            <a:ext cx="7931494" cy="75392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solidFill>
                  <a:srgbClr val="45288C"/>
                </a:solidFill>
              </a:defRPr>
            </a:lvl1pPr>
          </a:lstStyle>
          <a:p>
            <a:r>
              <a:rPr lang="de-DE" dirty="0"/>
              <a:t>Blogbeiträge lesen und kommentieren II</a:t>
            </a:r>
            <a:endParaRPr dirty="0"/>
          </a:p>
        </p:txBody>
      </p:sp>
      <p:pic>
        <p:nvPicPr>
          <p:cNvPr id="2" name="officeArt object" descr="Grafik 39">
            <a:extLst>
              <a:ext uri="{FF2B5EF4-FFF2-40B4-BE49-F238E27FC236}">
                <a16:creationId xmlns:a16="http://schemas.microsoft.com/office/drawing/2014/main" id="{46B747B3-B385-20EC-1E90-77713C15BDC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536970" y="2173020"/>
            <a:ext cx="6004371" cy="3893483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</p:spTree>
    <p:extLst>
      <p:ext uri="{BB962C8B-B14F-4D97-AF65-F5344CB8AC3E}">
        <p14:creationId xmlns:p14="http://schemas.microsoft.com/office/powerpoint/2010/main" val="3028181280"/>
      </p:ext>
    </p:extLst>
  </p:cSld>
  <p:clrMapOvr>
    <a:masterClrMapping/>
  </p:clrMapOvr>
  <p:transition spd="med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3C729A-F3C8-ACDF-583E-28767E5ABD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Titel 2">
            <a:extLst>
              <a:ext uri="{FF2B5EF4-FFF2-40B4-BE49-F238E27FC236}">
                <a16:creationId xmlns:a16="http://schemas.microsoft.com/office/drawing/2014/main" id="{C9A2A28E-E2A0-2098-7192-6A11292EAE8F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36971" y="1646600"/>
            <a:ext cx="7931494" cy="75392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solidFill>
                  <a:srgbClr val="45288C"/>
                </a:solidFill>
              </a:defRPr>
            </a:lvl1pPr>
          </a:lstStyle>
          <a:p>
            <a:r>
              <a:rPr lang="de-DE" dirty="0"/>
              <a:t>Blogbeiträge lesen und kommentieren III</a:t>
            </a:r>
            <a:endParaRPr dirty="0"/>
          </a:p>
        </p:txBody>
      </p:sp>
      <p:pic>
        <p:nvPicPr>
          <p:cNvPr id="3" name="officeArt object" descr="Grafik 40">
            <a:extLst>
              <a:ext uri="{FF2B5EF4-FFF2-40B4-BE49-F238E27FC236}">
                <a16:creationId xmlns:a16="http://schemas.microsoft.com/office/drawing/2014/main" id="{DB1B4749-A5EA-AFCD-D0CB-5680E367270D}"/>
              </a:ext>
            </a:extLst>
          </p:cNvPr>
          <p:cNvPicPr/>
          <p:nvPr/>
        </p:nvPicPr>
        <p:blipFill>
          <a:blip r:embed="rId2"/>
          <a:srcRect t="11813" b="4801"/>
          <a:stretch>
            <a:fillRect/>
          </a:stretch>
        </p:blipFill>
        <p:spPr>
          <a:xfrm>
            <a:off x="1536971" y="2023563"/>
            <a:ext cx="5756910" cy="3915121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</p:spTree>
    <p:extLst>
      <p:ext uri="{BB962C8B-B14F-4D97-AF65-F5344CB8AC3E}">
        <p14:creationId xmlns:p14="http://schemas.microsoft.com/office/powerpoint/2010/main" val="1069904430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Titel 2"/>
          <p:cNvSpPr txBox="1">
            <a:spLocks noGrp="1"/>
          </p:cNvSpPr>
          <p:nvPr>
            <p:ph type="ctrTitle"/>
          </p:nvPr>
        </p:nvSpPr>
        <p:spPr>
          <a:xfrm>
            <a:off x="1536971" y="1646600"/>
            <a:ext cx="4038881" cy="753927"/>
          </a:xfrm>
          <a:prstGeom prst="rect">
            <a:avLst/>
          </a:prstGeom>
        </p:spPr>
        <p:txBody>
          <a:bodyPr/>
          <a:lstStyle>
            <a:lvl1pPr>
              <a:defRPr sz="2700">
                <a:solidFill>
                  <a:srgbClr val="45288C"/>
                </a:solidFill>
              </a:defRPr>
            </a:lvl1pPr>
          </a:lstStyle>
          <a:p>
            <a:r>
              <a:t>Schreiben in der Schule</a:t>
            </a:r>
          </a:p>
        </p:txBody>
      </p:sp>
      <p:pic>
        <p:nvPicPr>
          <p:cNvPr id="100" name="Grafik 5" descr="Grafik 5"/>
          <p:cNvPicPr>
            <a:picLocks noChangeAspect="1"/>
          </p:cNvPicPr>
          <p:nvPr/>
        </p:nvPicPr>
        <p:blipFill>
          <a:blip r:embed="rId2"/>
          <a:srcRect r="12696" b="6727"/>
          <a:stretch>
            <a:fillRect/>
          </a:stretch>
        </p:blipFill>
        <p:spPr>
          <a:xfrm rot="5400000">
            <a:off x="5343066" y="2078949"/>
            <a:ext cx="4351654" cy="348695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C32841-C503-9A74-9256-0FD559AD76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Titel 2">
            <a:extLst>
              <a:ext uri="{FF2B5EF4-FFF2-40B4-BE49-F238E27FC236}">
                <a16:creationId xmlns:a16="http://schemas.microsoft.com/office/drawing/2014/main" id="{A6D9C04F-4257-02A4-6BC2-98EC29D38D8A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36971" y="1646600"/>
            <a:ext cx="7931494" cy="75392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solidFill>
                  <a:srgbClr val="45288C"/>
                </a:solidFill>
              </a:defRPr>
            </a:lvl1pPr>
          </a:lstStyle>
          <a:p>
            <a:r>
              <a:rPr lang="de-DE" dirty="0"/>
              <a:t>Blogbeiträge lesen und kommentieren IV</a:t>
            </a:r>
            <a:endParaRPr dirty="0"/>
          </a:p>
        </p:txBody>
      </p:sp>
      <p:pic>
        <p:nvPicPr>
          <p:cNvPr id="2" name="officeArt object" descr="Grafik 41">
            <a:extLst>
              <a:ext uri="{FF2B5EF4-FFF2-40B4-BE49-F238E27FC236}">
                <a16:creationId xmlns:a16="http://schemas.microsoft.com/office/drawing/2014/main" id="{85787802-A0D2-CC05-345A-BC5E36C396BE}"/>
              </a:ext>
            </a:extLst>
          </p:cNvPr>
          <p:cNvPicPr/>
          <p:nvPr/>
        </p:nvPicPr>
        <p:blipFill>
          <a:blip r:embed="rId2"/>
          <a:srcRect t="12795" b="7534"/>
          <a:stretch>
            <a:fillRect/>
          </a:stretch>
        </p:blipFill>
        <p:spPr>
          <a:xfrm>
            <a:off x="1536970" y="2143433"/>
            <a:ext cx="6014203" cy="3883741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</p:spTree>
    <p:extLst>
      <p:ext uri="{BB962C8B-B14F-4D97-AF65-F5344CB8AC3E}">
        <p14:creationId xmlns:p14="http://schemas.microsoft.com/office/powerpoint/2010/main" val="3140543240"/>
      </p:ext>
    </p:extLst>
  </p:cSld>
  <p:clrMapOvr>
    <a:masterClrMapping/>
  </p:clrMapOvr>
  <p:transition spd="med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B37444-C8B2-621D-61E7-31E70DBAE7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Titel 2">
            <a:extLst>
              <a:ext uri="{FF2B5EF4-FFF2-40B4-BE49-F238E27FC236}">
                <a16:creationId xmlns:a16="http://schemas.microsoft.com/office/drawing/2014/main" id="{AD4CF626-85A5-EC46-2458-7E97C25FF55F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36971" y="1646600"/>
            <a:ext cx="7931494" cy="75392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solidFill>
                  <a:srgbClr val="45288C"/>
                </a:solidFill>
              </a:defRPr>
            </a:lvl1pPr>
          </a:lstStyle>
          <a:p>
            <a:r>
              <a:rPr lang="de-DE" dirty="0"/>
              <a:t>Auswertung individuelle Schüler*innen I</a:t>
            </a:r>
            <a:endParaRPr dirty="0"/>
          </a:p>
        </p:txBody>
      </p:sp>
      <p:pic>
        <p:nvPicPr>
          <p:cNvPr id="3" name="officeArt object" descr="Grafik 26">
            <a:extLst>
              <a:ext uri="{FF2B5EF4-FFF2-40B4-BE49-F238E27FC236}">
                <a16:creationId xmlns:a16="http://schemas.microsoft.com/office/drawing/2014/main" id="{CD941250-73FF-AF62-CAC8-CFD0DE52D40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536970" y="2208284"/>
            <a:ext cx="6142023" cy="3897548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</p:spTree>
    <p:extLst>
      <p:ext uri="{BB962C8B-B14F-4D97-AF65-F5344CB8AC3E}">
        <p14:creationId xmlns:p14="http://schemas.microsoft.com/office/powerpoint/2010/main" val="3415644274"/>
      </p:ext>
    </p:extLst>
  </p:cSld>
  <p:clrMapOvr>
    <a:masterClrMapping/>
  </p:clrMapOvr>
  <p:transition spd="med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E845BD-0857-C927-E8E3-1F1E1219E7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Titel 2">
            <a:extLst>
              <a:ext uri="{FF2B5EF4-FFF2-40B4-BE49-F238E27FC236}">
                <a16:creationId xmlns:a16="http://schemas.microsoft.com/office/drawing/2014/main" id="{9B525312-D9B5-6B6E-5093-9C500E437298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36971" y="1646600"/>
            <a:ext cx="7931494" cy="75392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solidFill>
                  <a:srgbClr val="45288C"/>
                </a:solidFill>
              </a:defRPr>
            </a:lvl1pPr>
          </a:lstStyle>
          <a:p>
            <a:r>
              <a:rPr lang="de-DE" dirty="0"/>
              <a:t>Auswertung individuelle Schüler*innen II</a:t>
            </a:r>
            <a:endParaRPr dirty="0"/>
          </a:p>
        </p:txBody>
      </p:sp>
      <p:pic>
        <p:nvPicPr>
          <p:cNvPr id="3" name="officeArt object" descr="Grafik 33">
            <a:extLst>
              <a:ext uri="{FF2B5EF4-FFF2-40B4-BE49-F238E27FC236}">
                <a16:creationId xmlns:a16="http://schemas.microsoft.com/office/drawing/2014/main" id="{C61AB8A8-83BF-C37E-24B7-B3133B6B37BE}"/>
              </a:ext>
            </a:extLst>
          </p:cNvPr>
          <p:cNvPicPr/>
          <p:nvPr/>
        </p:nvPicPr>
        <p:blipFill>
          <a:blip r:embed="rId2"/>
          <a:srcRect t="15140"/>
          <a:stretch>
            <a:fillRect/>
          </a:stretch>
        </p:blipFill>
        <p:spPr>
          <a:xfrm>
            <a:off x="1536971" y="2023563"/>
            <a:ext cx="7076087" cy="4042940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</p:spTree>
    <p:extLst>
      <p:ext uri="{BB962C8B-B14F-4D97-AF65-F5344CB8AC3E}">
        <p14:creationId xmlns:p14="http://schemas.microsoft.com/office/powerpoint/2010/main" val="1178290435"/>
      </p:ext>
    </p:extLst>
  </p:cSld>
  <p:clrMapOvr>
    <a:masterClrMapping/>
  </p:clrMapOvr>
  <p:transition spd="med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E406E8-0D74-D034-AB74-31CC7AE73A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Titel 2">
            <a:extLst>
              <a:ext uri="{FF2B5EF4-FFF2-40B4-BE49-F238E27FC236}">
                <a16:creationId xmlns:a16="http://schemas.microsoft.com/office/drawing/2014/main" id="{28F7C5F2-38DE-826B-169C-638C260E6EC9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36971" y="1646600"/>
            <a:ext cx="7931494" cy="75392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solidFill>
                  <a:srgbClr val="45288C"/>
                </a:solidFill>
              </a:defRPr>
            </a:lvl1pPr>
          </a:lstStyle>
          <a:p>
            <a:r>
              <a:rPr lang="de-DE" dirty="0"/>
              <a:t>Online Übungen</a:t>
            </a:r>
            <a:endParaRPr dirty="0"/>
          </a:p>
        </p:txBody>
      </p:sp>
      <p:pic>
        <p:nvPicPr>
          <p:cNvPr id="4" name="officeArt object" descr="Grafik 34">
            <a:extLst>
              <a:ext uri="{FF2B5EF4-FFF2-40B4-BE49-F238E27FC236}">
                <a16:creationId xmlns:a16="http://schemas.microsoft.com/office/drawing/2014/main" id="{19EB9A11-A017-3684-B45C-255075BDFD5E}"/>
              </a:ext>
            </a:extLst>
          </p:cNvPr>
          <p:cNvPicPr/>
          <p:nvPr/>
        </p:nvPicPr>
        <p:blipFill>
          <a:blip r:embed="rId2"/>
          <a:srcRect l="17041"/>
          <a:stretch>
            <a:fillRect/>
          </a:stretch>
        </p:blipFill>
        <p:spPr>
          <a:xfrm>
            <a:off x="1536971" y="2129145"/>
            <a:ext cx="6820448" cy="3937358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</p:spTree>
    <p:extLst>
      <p:ext uri="{BB962C8B-B14F-4D97-AF65-F5344CB8AC3E}">
        <p14:creationId xmlns:p14="http://schemas.microsoft.com/office/powerpoint/2010/main" val="2131155104"/>
      </p:ext>
    </p:extLst>
  </p:cSld>
  <p:clrMapOvr>
    <a:masterClrMapping/>
  </p:clrMapOvr>
  <p:transition spd="med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86771A-F514-2FD9-9795-D3E656C3A7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Titel 2">
            <a:extLst>
              <a:ext uri="{FF2B5EF4-FFF2-40B4-BE49-F238E27FC236}">
                <a16:creationId xmlns:a16="http://schemas.microsoft.com/office/drawing/2014/main" id="{0A70BE71-BDC1-04F5-A9EB-4AD95F0735FD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36971" y="1646600"/>
            <a:ext cx="7931494" cy="75392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solidFill>
                  <a:srgbClr val="45288C"/>
                </a:solidFill>
              </a:defRPr>
            </a:lvl1pPr>
          </a:lstStyle>
          <a:p>
            <a:r>
              <a:rPr lang="de-DE" dirty="0"/>
              <a:t>Übungskurse I</a:t>
            </a:r>
            <a:endParaRPr dirty="0"/>
          </a:p>
        </p:txBody>
      </p:sp>
      <p:pic>
        <p:nvPicPr>
          <p:cNvPr id="2" name="officeArt object" descr="Grafik 36">
            <a:extLst>
              <a:ext uri="{FF2B5EF4-FFF2-40B4-BE49-F238E27FC236}">
                <a16:creationId xmlns:a16="http://schemas.microsoft.com/office/drawing/2014/main" id="{DD56A565-3FA5-8573-699C-9C4638D06E67}"/>
              </a:ext>
            </a:extLst>
          </p:cNvPr>
          <p:cNvPicPr/>
          <p:nvPr/>
        </p:nvPicPr>
        <p:blipFill>
          <a:blip r:embed="rId2"/>
          <a:srcRect t="28756"/>
          <a:stretch>
            <a:fillRect/>
          </a:stretch>
        </p:blipFill>
        <p:spPr>
          <a:xfrm>
            <a:off x="1536970" y="2222090"/>
            <a:ext cx="7312061" cy="3823356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</p:spTree>
    <p:extLst>
      <p:ext uri="{BB962C8B-B14F-4D97-AF65-F5344CB8AC3E}">
        <p14:creationId xmlns:p14="http://schemas.microsoft.com/office/powerpoint/2010/main" val="4161132171"/>
      </p:ext>
    </p:extLst>
  </p:cSld>
  <p:clrMapOvr>
    <a:masterClrMapping/>
  </p:clrMapOvr>
  <p:transition spd="med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178AEC-1A56-B8AD-E8BD-D4F3042B7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Titel 2">
            <a:extLst>
              <a:ext uri="{FF2B5EF4-FFF2-40B4-BE49-F238E27FC236}">
                <a16:creationId xmlns:a16="http://schemas.microsoft.com/office/drawing/2014/main" id="{4C204552-CD7B-1499-4534-2936DC99015C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36971" y="1646600"/>
            <a:ext cx="7931494" cy="75392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solidFill>
                  <a:srgbClr val="45288C"/>
                </a:solidFill>
              </a:defRPr>
            </a:lvl1pPr>
          </a:lstStyle>
          <a:p>
            <a:r>
              <a:rPr lang="de-DE" dirty="0"/>
              <a:t>Übungskurse II </a:t>
            </a:r>
            <a:endParaRPr dirty="0"/>
          </a:p>
        </p:txBody>
      </p:sp>
      <p:pic>
        <p:nvPicPr>
          <p:cNvPr id="6" name="officeArt object" descr="Grafik 38">
            <a:extLst>
              <a:ext uri="{FF2B5EF4-FFF2-40B4-BE49-F238E27FC236}">
                <a16:creationId xmlns:a16="http://schemas.microsoft.com/office/drawing/2014/main" id="{951359E4-C31D-2ACA-0CF2-5E91B9A8F6D0}"/>
              </a:ext>
            </a:extLst>
          </p:cNvPr>
          <p:cNvPicPr/>
          <p:nvPr/>
        </p:nvPicPr>
        <p:blipFill>
          <a:blip r:embed="rId2"/>
          <a:srcRect t="16258"/>
          <a:stretch>
            <a:fillRect/>
          </a:stretch>
        </p:blipFill>
        <p:spPr>
          <a:xfrm>
            <a:off x="1536971" y="2143431"/>
            <a:ext cx="6584474" cy="3923071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</p:spTree>
    <p:extLst>
      <p:ext uri="{BB962C8B-B14F-4D97-AF65-F5344CB8AC3E}">
        <p14:creationId xmlns:p14="http://schemas.microsoft.com/office/powerpoint/2010/main" val="311582194"/>
      </p:ext>
    </p:extLst>
  </p:cSld>
  <p:clrMapOvr>
    <a:masterClrMapping/>
  </p:clrMapOvr>
  <p:transition spd="med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9E623EE-D520-2B45-AD24-81719FD693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solidFill>
                  <a:srgbClr val="45288C"/>
                </a:solidFill>
              </a:rPr>
              <a:t>Kaffeepause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BB0F2B46-AD6E-AE74-E92C-A96E53145C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8137" y="2192595"/>
            <a:ext cx="5816415" cy="3860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47FE2550-BA60-FF22-CD6A-9B073790BA81}"/>
              </a:ext>
            </a:extLst>
          </p:cNvPr>
          <p:cNvSpPr txBox="1"/>
          <p:nvPr/>
        </p:nvSpPr>
        <p:spPr>
          <a:xfrm>
            <a:off x="1688138" y="6122078"/>
            <a:ext cx="538606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/>
              <a:t>„</a:t>
            </a:r>
            <a:r>
              <a:rPr lang="de-DE" sz="600" dirty="0" err="1"/>
              <a:t>coffee</a:t>
            </a:r>
            <a:r>
              <a:rPr lang="de-DE" sz="600" dirty="0"/>
              <a:t> break“ von „Kenny Louie“ CC BY 2.0 </a:t>
            </a:r>
            <a:r>
              <a:rPr lang="de-DE" sz="600" dirty="0">
                <a:hlinkClick r:id="rId3"/>
              </a:rPr>
              <a:t>https://commons.wikimedia.org/wiki/File:Coffee_break_%283457656569%29.jpg</a:t>
            </a:r>
            <a:r>
              <a:rPr lang="de-DE" sz="600" dirty="0"/>
              <a:t> (09.05.16 9:01)</a:t>
            </a:r>
          </a:p>
        </p:txBody>
      </p:sp>
    </p:spTree>
    <p:extLst>
      <p:ext uri="{BB962C8B-B14F-4D97-AF65-F5344CB8AC3E}">
        <p14:creationId xmlns:p14="http://schemas.microsoft.com/office/powerpoint/2010/main" val="1421453072"/>
      </p:ext>
    </p:extLst>
  </p:cSld>
  <p:clrMapOvr>
    <a:masterClrMapping/>
  </p:clrMapOvr>
  <p:transition spd="med"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E42CB5-BB55-DF4E-F9DD-7E37E08850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Titel 2">
            <a:extLst>
              <a:ext uri="{FF2B5EF4-FFF2-40B4-BE49-F238E27FC236}">
                <a16:creationId xmlns:a16="http://schemas.microsoft.com/office/drawing/2014/main" id="{CDB6BFD8-F212-0504-11D5-8D38681947BF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36971" y="1646600"/>
            <a:ext cx="7931494" cy="75392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solidFill>
                  <a:srgbClr val="45288C"/>
                </a:solidFill>
              </a:defRPr>
            </a:lvl1pPr>
          </a:lstStyle>
          <a:p>
            <a:r>
              <a:rPr lang="de-DE" dirty="0"/>
              <a:t>Freies Üben</a:t>
            </a:r>
            <a:endParaRPr dirty="0"/>
          </a:p>
        </p:txBody>
      </p:sp>
      <p:pic>
        <p:nvPicPr>
          <p:cNvPr id="2" name="Grafik 4" descr="Grafik 4">
            <a:extLst>
              <a:ext uri="{FF2B5EF4-FFF2-40B4-BE49-F238E27FC236}">
                <a16:creationId xmlns:a16="http://schemas.microsoft.com/office/drawing/2014/main" id="{15AE2FE6-CCA5-3B80-A268-37B7AE57B5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6970" y="2246242"/>
            <a:ext cx="7207069" cy="368261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873647809"/>
      </p:ext>
    </p:extLst>
  </p:cSld>
  <p:clrMapOvr>
    <a:masterClrMapping/>
  </p:clrMapOvr>
  <p:transition spd="med"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7" name="Grafik 3" descr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6678" y="1520647"/>
            <a:ext cx="7206159" cy="4497946"/>
          </a:xfrm>
          <a:prstGeom prst="rect">
            <a:avLst/>
          </a:prstGeom>
          <a:ln w="12700">
            <a:miter lim="400000"/>
          </a:ln>
        </p:spPr>
      </p:pic>
      <p:sp>
        <p:nvSpPr>
          <p:cNvPr id="288" name="Textfeld 3"/>
          <p:cNvSpPr txBox="1"/>
          <p:nvPr/>
        </p:nvSpPr>
        <p:spPr>
          <a:xfrm>
            <a:off x="8730777" y="1520648"/>
            <a:ext cx="3385023" cy="34061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sz="2400">
                <a:solidFill>
                  <a:srgbClr val="45288C"/>
                </a:solidFill>
              </a:defRPr>
            </a:pPr>
            <a:r>
              <a:t>Online Übungen </a:t>
            </a:r>
          </a:p>
          <a:p>
            <a:pPr>
              <a:defRPr sz="2400">
                <a:solidFill>
                  <a:srgbClr val="45288C"/>
                </a:solidFill>
              </a:defRPr>
            </a:pPr>
            <a:endParaRPr/>
          </a:p>
          <a:p>
            <a:pPr>
              <a:defRPr sz="2400">
                <a:solidFill>
                  <a:srgbClr val="45288C"/>
                </a:solidFill>
              </a:defRPr>
            </a:pPr>
            <a:r>
              <a:t>Arbeitsblätter zum Ausdrucken</a:t>
            </a:r>
          </a:p>
          <a:p>
            <a:pPr>
              <a:defRPr sz="2400">
                <a:solidFill>
                  <a:srgbClr val="45288C"/>
                </a:solidFill>
              </a:defRPr>
            </a:pPr>
            <a:endParaRPr/>
          </a:p>
          <a:p>
            <a:pPr>
              <a:defRPr sz="2400">
                <a:solidFill>
                  <a:srgbClr val="45288C"/>
                </a:solidFill>
              </a:defRPr>
            </a:pPr>
            <a:r>
              <a:t>Rechtschreibkurse</a:t>
            </a:r>
          </a:p>
          <a:p>
            <a:pPr>
              <a:defRPr sz="2400">
                <a:solidFill>
                  <a:srgbClr val="45288C"/>
                </a:solidFill>
              </a:defRPr>
            </a:pPr>
            <a:endParaRPr/>
          </a:p>
          <a:p>
            <a:pPr>
              <a:defRPr sz="2400">
                <a:solidFill>
                  <a:srgbClr val="45288C"/>
                </a:solidFill>
              </a:defRPr>
            </a:pPr>
            <a:r>
              <a:t>kostenlos &amp; ohne Anmeldung zugänglich</a:t>
            </a:r>
          </a:p>
        </p:txBody>
      </p:sp>
    </p:spTree>
    <p:extLst>
      <p:ext uri="{BB962C8B-B14F-4D97-AF65-F5344CB8AC3E}">
        <p14:creationId xmlns:p14="http://schemas.microsoft.com/office/powerpoint/2010/main" val="544761445"/>
      </p:ext>
    </p:extLst>
  </p:cSld>
  <p:clrMapOvr>
    <a:masterClrMapping/>
  </p:clrMapOvr>
  <p:transition spd="med"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Ellipse 3"/>
          <p:cNvSpPr/>
          <p:nvPr/>
        </p:nvSpPr>
        <p:spPr>
          <a:xfrm>
            <a:off x="2953815" y="3978586"/>
            <a:ext cx="1944219" cy="1440170"/>
          </a:xfrm>
          <a:prstGeom prst="ellipse">
            <a:avLst/>
          </a:prstGeom>
          <a:solidFill>
            <a:srgbClr val="45288C"/>
          </a:solidFill>
          <a:ln w="25400">
            <a:solidFill>
              <a:srgbClr val="45288C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94" name="Textfeld 4"/>
          <p:cNvSpPr txBox="1"/>
          <p:nvPr/>
        </p:nvSpPr>
        <p:spPr>
          <a:xfrm>
            <a:off x="2953815" y="4267736"/>
            <a:ext cx="1944219" cy="650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>
                <a:solidFill>
                  <a:srgbClr val="FFFFFF"/>
                </a:solidFill>
              </a:defRPr>
            </a:lvl1pPr>
          </a:lstStyle>
          <a:p>
            <a:r>
              <a:t>erhöhte Schreibmotivation</a:t>
            </a:r>
          </a:p>
        </p:txBody>
      </p:sp>
      <p:sp>
        <p:nvSpPr>
          <p:cNvPr id="295" name="Ellipse 5"/>
          <p:cNvSpPr/>
          <p:nvPr/>
        </p:nvSpPr>
        <p:spPr>
          <a:xfrm>
            <a:off x="4797423" y="2105918"/>
            <a:ext cx="1944219" cy="1440169"/>
          </a:xfrm>
          <a:prstGeom prst="ellipse">
            <a:avLst/>
          </a:prstGeom>
          <a:solidFill>
            <a:srgbClr val="45288C"/>
          </a:solidFill>
          <a:ln w="25400">
            <a:solidFill>
              <a:srgbClr val="45288C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96" name="Textfeld 6"/>
          <p:cNvSpPr txBox="1"/>
          <p:nvPr/>
        </p:nvSpPr>
        <p:spPr>
          <a:xfrm>
            <a:off x="4725413" y="2461951"/>
            <a:ext cx="2160245" cy="650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>
                <a:solidFill>
                  <a:srgbClr val="FFFFFF"/>
                </a:solidFill>
              </a:defRPr>
            </a:lvl1pPr>
          </a:lstStyle>
          <a:p>
            <a:r>
              <a:t>frei im Internet zugänglich</a:t>
            </a:r>
          </a:p>
        </p:txBody>
      </p:sp>
      <p:sp>
        <p:nvSpPr>
          <p:cNvPr id="297" name="Ellipse 7"/>
          <p:cNvSpPr/>
          <p:nvPr/>
        </p:nvSpPr>
        <p:spPr>
          <a:xfrm>
            <a:off x="8253807" y="3983907"/>
            <a:ext cx="1944219" cy="1440169"/>
          </a:xfrm>
          <a:prstGeom prst="ellipse">
            <a:avLst/>
          </a:prstGeom>
          <a:solidFill>
            <a:srgbClr val="45288C"/>
          </a:solidFill>
          <a:ln w="25400">
            <a:solidFill>
              <a:srgbClr val="45288C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98" name="Textfeld 8"/>
          <p:cNvSpPr txBox="1"/>
          <p:nvPr/>
        </p:nvSpPr>
        <p:spPr>
          <a:xfrm>
            <a:off x="8253807" y="4237001"/>
            <a:ext cx="1944219" cy="9296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>
                <a:solidFill>
                  <a:srgbClr val="FFFFFF"/>
                </a:solidFill>
              </a:defRPr>
            </a:lvl1pPr>
          </a:lstStyle>
          <a:p>
            <a:r>
              <a:t>Aneignung interkulturelles Wissen</a:t>
            </a:r>
          </a:p>
        </p:txBody>
      </p:sp>
      <p:sp>
        <p:nvSpPr>
          <p:cNvPr id="299" name="Ellipse 9"/>
          <p:cNvSpPr/>
          <p:nvPr/>
        </p:nvSpPr>
        <p:spPr>
          <a:xfrm>
            <a:off x="7389710" y="2082083"/>
            <a:ext cx="1944219" cy="1440169"/>
          </a:xfrm>
          <a:prstGeom prst="ellipse">
            <a:avLst/>
          </a:prstGeom>
          <a:solidFill>
            <a:srgbClr val="45288C"/>
          </a:solidFill>
          <a:ln w="25400">
            <a:solidFill>
              <a:srgbClr val="45288C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00" name="Textfeld 10"/>
          <p:cNvSpPr txBox="1"/>
          <p:nvPr/>
        </p:nvSpPr>
        <p:spPr>
          <a:xfrm>
            <a:off x="7360581" y="2461925"/>
            <a:ext cx="2019761" cy="6463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 algn="ctr">
              <a:defRPr>
                <a:solidFill>
                  <a:srgbClr val="FFFFFF"/>
                </a:solidFill>
              </a:defRPr>
            </a:lvl1pPr>
          </a:lstStyle>
          <a:p>
            <a:r>
              <a:rPr dirty="0" err="1"/>
              <a:t>selbstgesteuertes</a:t>
            </a:r>
            <a:r>
              <a:rPr dirty="0"/>
              <a:t>, </a:t>
            </a:r>
            <a:r>
              <a:rPr dirty="0" err="1"/>
              <a:t>freiwilliges</a:t>
            </a:r>
            <a:r>
              <a:rPr dirty="0"/>
              <a:t> </a:t>
            </a:r>
            <a:r>
              <a:rPr dirty="0" err="1"/>
              <a:t>Lernen</a:t>
            </a:r>
            <a:endParaRPr dirty="0"/>
          </a:p>
        </p:txBody>
      </p:sp>
      <p:sp>
        <p:nvSpPr>
          <p:cNvPr id="301" name="Ellipse 11"/>
          <p:cNvSpPr/>
          <p:nvPr/>
        </p:nvSpPr>
        <p:spPr>
          <a:xfrm>
            <a:off x="5589509" y="3983907"/>
            <a:ext cx="1944219" cy="1440169"/>
          </a:xfrm>
          <a:prstGeom prst="ellipse">
            <a:avLst/>
          </a:prstGeom>
          <a:solidFill>
            <a:srgbClr val="45288C"/>
          </a:solidFill>
          <a:ln w="25400">
            <a:solidFill>
              <a:srgbClr val="45288C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02" name="Textfeld 12"/>
          <p:cNvSpPr txBox="1"/>
          <p:nvPr/>
        </p:nvSpPr>
        <p:spPr>
          <a:xfrm>
            <a:off x="5589509" y="4242322"/>
            <a:ext cx="1944219" cy="9296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>
                <a:solidFill>
                  <a:srgbClr val="FFFFFF"/>
                </a:solidFill>
              </a:defRPr>
            </a:lvl1pPr>
          </a:lstStyle>
          <a:p>
            <a:r>
              <a:t>erhöhte Lesekompetenz &amp; -motivation</a:t>
            </a:r>
          </a:p>
        </p:txBody>
      </p:sp>
      <p:sp>
        <p:nvSpPr>
          <p:cNvPr id="303" name="Ellipse 13"/>
          <p:cNvSpPr/>
          <p:nvPr/>
        </p:nvSpPr>
        <p:spPr>
          <a:xfrm>
            <a:off x="2378281" y="2105918"/>
            <a:ext cx="1944219" cy="1440169"/>
          </a:xfrm>
          <a:prstGeom prst="ellipse">
            <a:avLst/>
          </a:prstGeom>
          <a:solidFill>
            <a:srgbClr val="45288C"/>
          </a:solidFill>
          <a:ln w="25400">
            <a:solidFill>
              <a:srgbClr val="45288C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04" name="Textfeld 14"/>
          <p:cNvSpPr txBox="1"/>
          <p:nvPr/>
        </p:nvSpPr>
        <p:spPr>
          <a:xfrm>
            <a:off x="2378281" y="2364334"/>
            <a:ext cx="1944219" cy="9296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>
                <a:solidFill>
                  <a:srgbClr val="FFFFFF"/>
                </a:solidFill>
              </a:defRPr>
            </a:lvl1pPr>
          </a:lstStyle>
          <a:p>
            <a:r>
              <a:t>zahlreiche Übungs-materialien</a:t>
            </a:r>
          </a:p>
        </p:txBody>
      </p:sp>
    </p:spTree>
    <p:extLst>
      <p:ext uri="{BB962C8B-B14F-4D97-AF65-F5344CB8AC3E}">
        <p14:creationId xmlns:p14="http://schemas.microsoft.com/office/powerpoint/2010/main" val="187517038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Inhaltsplatzhalter 3" descr="Inhaltsplatzhalter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7958" y="1615735"/>
            <a:ext cx="2720284" cy="4425954"/>
          </a:xfrm>
          <a:prstGeom prst="rect">
            <a:avLst/>
          </a:prstGeom>
          <a:ln w="12700">
            <a:miter lim="400000"/>
          </a:ln>
        </p:spPr>
      </p:pic>
      <p:pic>
        <p:nvPicPr>
          <p:cNvPr id="103" name="Grafik 5" descr="Grafik 5"/>
          <p:cNvPicPr>
            <a:picLocks noChangeAspect="1"/>
          </p:cNvPicPr>
          <p:nvPr/>
        </p:nvPicPr>
        <p:blipFill>
          <a:blip r:embed="rId3"/>
          <a:srcRect r="12698" b="6726"/>
          <a:stretch>
            <a:fillRect/>
          </a:stretch>
        </p:blipFill>
        <p:spPr>
          <a:xfrm rot="5400000">
            <a:off x="5656284" y="2055618"/>
            <a:ext cx="4425786" cy="3546357"/>
          </a:xfrm>
          <a:prstGeom prst="rect">
            <a:avLst/>
          </a:prstGeom>
          <a:ln w="12700">
            <a:miter lim="400000"/>
          </a:ln>
        </p:spPr>
      </p:pic>
      <p:sp>
        <p:nvSpPr>
          <p:cNvPr id="104" name="Gerader Verbinder 7"/>
          <p:cNvSpPr/>
          <p:nvPr/>
        </p:nvSpPr>
        <p:spPr>
          <a:xfrm>
            <a:off x="7613153" y="2322482"/>
            <a:ext cx="432052" cy="4"/>
          </a:xfrm>
          <a:prstGeom prst="line">
            <a:avLst/>
          </a:prstGeom>
          <a:ln>
            <a:solidFill>
              <a:srgbClr val="FF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05" name="Gerader Verbinder 8"/>
          <p:cNvSpPr/>
          <p:nvPr/>
        </p:nvSpPr>
        <p:spPr>
          <a:xfrm>
            <a:off x="8591647" y="2303043"/>
            <a:ext cx="432052" cy="3"/>
          </a:xfrm>
          <a:prstGeom prst="line">
            <a:avLst/>
          </a:prstGeom>
          <a:ln>
            <a:solidFill>
              <a:srgbClr val="FF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06" name="Gerader Verbinder 10"/>
          <p:cNvSpPr/>
          <p:nvPr/>
        </p:nvSpPr>
        <p:spPr>
          <a:xfrm>
            <a:off x="7253110" y="2552329"/>
            <a:ext cx="432052" cy="4"/>
          </a:xfrm>
          <a:prstGeom prst="line">
            <a:avLst/>
          </a:prstGeom>
          <a:ln>
            <a:solidFill>
              <a:srgbClr val="FF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07" name="Gerader Verbinder 11"/>
          <p:cNvSpPr/>
          <p:nvPr/>
        </p:nvSpPr>
        <p:spPr>
          <a:xfrm>
            <a:off x="7829177" y="2569691"/>
            <a:ext cx="432052" cy="4"/>
          </a:xfrm>
          <a:prstGeom prst="line">
            <a:avLst/>
          </a:prstGeom>
          <a:ln>
            <a:solidFill>
              <a:srgbClr val="FF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08" name="Gerader Verbinder 12"/>
          <p:cNvSpPr/>
          <p:nvPr/>
        </p:nvSpPr>
        <p:spPr>
          <a:xfrm>
            <a:off x="8261222" y="2826538"/>
            <a:ext cx="432052" cy="4"/>
          </a:xfrm>
          <a:prstGeom prst="line">
            <a:avLst/>
          </a:prstGeom>
          <a:ln>
            <a:solidFill>
              <a:srgbClr val="FF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09" name="Gerader Verbinder 13"/>
          <p:cNvSpPr/>
          <p:nvPr/>
        </p:nvSpPr>
        <p:spPr>
          <a:xfrm>
            <a:off x="7829177" y="3114571"/>
            <a:ext cx="432052" cy="4"/>
          </a:xfrm>
          <a:prstGeom prst="line">
            <a:avLst/>
          </a:prstGeom>
          <a:ln>
            <a:solidFill>
              <a:srgbClr val="FF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10" name="Gerader Verbinder 14"/>
          <p:cNvSpPr/>
          <p:nvPr/>
        </p:nvSpPr>
        <p:spPr>
          <a:xfrm>
            <a:off x="7325121" y="3402603"/>
            <a:ext cx="432050" cy="3"/>
          </a:xfrm>
          <a:prstGeom prst="line">
            <a:avLst/>
          </a:prstGeom>
          <a:ln>
            <a:solidFill>
              <a:srgbClr val="FF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11" name="Gerader Verbinder 15"/>
          <p:cNvSpPr/>
          <p:nvPr/>
        </p:nvSpPr>
        <p:spPr>
          <a:xfrm>
            <a:off x="8467270" y="3340091"/>
            <a:ext cx="432052" cy="4"/>
          </a:xfrm>
          <a:prstGeom prst="line">
            <a:avLst/>
          </a:prstGeom>
          <a:ln>
            <a:solidFill>
              <a:srgbClr val="FF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12" name="Gerader Verbinder 16"/>
          <p:cNvSpPr/>
          <p:nvPr/>
        </p:nvSpPr>
        <p:spPr>
          <a:xfrm>
            <a:off x="6821064" y="3618627"/>
            <a:ext cx="432052" cy="3"/>
          </a:xfrm>
          <a:prstGeom prst="line">
            <a:avLst/>
          </a:prstGeom>
          <a:ln>
            <a:solidFill>
              <a:srgbClr val="FF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13" name="Gerader Verbinder 17"/>
          <p:cNvSpPr/>
          <p:nvPr/>
        </p:nvSpPr>
        <p:spPr>
          <a:xfrm>
            <a:off x="8477246" y="3834650"/>
            <a:ext cx="432052" cy="4"/>
          </a:xfrm>
          <a:prstGeom prst="line">
            <a:avLst/>
          </a:prstGeom>
          <a:ln>
            <a:solidFill>
              <a:srgbClr val="FF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14" name="Gerader Verbinder 18"/>
          <p:cNvSpPr/>
          <p:nvPr/>
        </p:nvSpPr>
        <p:spPr>
          <a:xfrm>
            <a:off x="8045201" y="4194690"/>
            <a:ext cx="432052" cy="4"/>
          </a:xfrm>
          <a:prstGeom prst="line">
            <a:avLst/>
          </a:prstGeom>
          <a:ln>
            <a:solidFill>
              <a:srgbClr val="FF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15" name="Gerader Verbinder 19"/>
          <p:cNvSpPr/>
          <p:nvPr/>
        </p:nvSpPr>
        <p:spPr>
          <a:xfrm>
            <a:off x="8587458" y="4186825"/>
            <a:ext cx="432052" cy="4"/>
          </a:xfrm>
          <a:prstGeom prst="line">
            <a:avLst/>
          </a:prstGeom>
          <a:ln>
            <a:solidFill>
              <a:srgbClr val="FF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16" name="Gerader Verbinder 20"/>
          <p:cNvSpPr/>
          <p:nvPr/>
        </p:nvSpPr>
        <p:spPr>
          <a:xfrm>
            <a:off x="6965080" y="4410714"/>
            <a:ext cx="432052" cy="4"/>
          </a:xfrm>
          <a:prstGeom prst="line">
            <a:avLst/>
          </a:prstGeom>
          <a:ln>
            <a:solidFill>
              <a:srgbClr val="FF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17" name="Gerader Verbinder 21"/>
          <p:cNvSpPr/>
          <p:nvPr/>
        </p:nvSpPr>
        <p:spPr>
          <a:xfrm>
            <a:off x="8683294" y="4698746"/>
            <a:ext cx="432052" cy="4"/>
          </a:xfrm>
          <a:prstGeom prst="line">
            <a:avLst/>
          </a:prstGeom>
          <a:ln>
            <a:solidFill>
              <a:srgbClr val="FF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18" name="Gerader Verbinder 22"/>
          <p:cNvSpPr/>
          <p:nvPr/>
        </p:nvSpPr>
        <p:spPr>
          <a:xfrm>
            <a:off x="7502231" y="4986778"/>
            <a:ext cx="432052" cy="4"/>
          </a:xfrm>
          <a:prstGeom prst="line">
            <a:avLst/>
          </a:prstGeom>
          <a:ln>
            <a:solidFill>
              <a:srgbClr val="FF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19" name="Gerader Verbinder 23"/>
          <p:cNvSpPr/>
          <p:nvPr/>
        </p:nvSpPr>
        <p:spPr>
          <a:xfrm>
            <a:off x="6442033" y="5274809"/>
            <a:ext cx="432052" cy="4"/>
          </a:xfrm>
          <a:prstGeom prst="line">
            <a:avLst/>
          </a:prstGeom>
          <a:ln>
            <a:solidFill>
              <a:srgbClr val="FF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20" name="Gerader Verbinder 24"/>
          <p:cNvSpPr/>
          <p:nvPr/>
        </p:nvSpPr>
        <p:spPr>
          <a:xfrm>
            <a:off x="8477246" y="5266945"/>
            <a:ext cx="432052" cy="3"/>
          </a:xfrm>
          <a:prstGeom prst="line">
            <a:avLst/>
          </a:prstGeom>
          <a:ln>
            <a:solidFill>
              <a:srgbClr val="FF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21" name="Gerader Verbinder 25"/>
          <p:cNvSpPr/>
          <p:nvPr/>
        </p:nvSpPr>
        <p:spPr>
          <a:xfrm>
            <a:off x="6908806" y="5562844"/>
            <a:ext cx="432052" cy="3"/>
          </a:xfrm>
          <a:prstGeom prst="line">
            <a:avLst/>
          </a:prstGeom>
          <a:ln>
            <a:solidFill>
              <a:srgbClr val="FF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22" name="Gerader Verbinder 26"/>
          <p:cNvSpPr/>
          <p:nvPr/>
        </p:nvSpPr>
        <p:spPr>
          <a:xfrm>
            <a:off x="8713830" y="5490836"/>
            <a:ext cx="432052" cy="3"/>
          </a:xfrm>
          <a:prstGeom prst="line">
            <a:avLst/>
          </a:prstGeom>
          <a:ln>
            <a:solidFill>
              <a:srgbClr val="FF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23" name="Textfeld 27"/>
          <p:cNvSpPr txBox="1"/>
          <p:nvPr/>
        </p:nvSpPr>
        <p:spPr>
          <a:xfrm>
            <a:off x="9161119" y="1953151"/>
            <a:ext cx="178245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t>R</a:t>
            </a:r>
          </a:p>
        </p:txBody>
      </p:sp>
      <p:sp>
        <p:nvSpPr>
          <p:cNvPr id="124" name="Textfeld 28"/>
          <p:cNvSpPr txBox="1"/>
          <p:nvPr/>
        </p:nvSpPr>
        <p:spPr>
          <a:xfrm>
            <a:off x="9313519" y="1953151"/>
            <a:ext cx="178245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t>R</a:t>
            </a:r>
          </a:p>
        </p:txBody>
      </p:sp>
      <p:sp>
        <p:nvSpPr>
          <p:cNvPr id="125" name="Textfeld 29"/>
          <p:cNvSpPr txBox="1"/>
          <p:nvPr/>
        </p:nvSpPr>
        <p:spPr>
          <a:xfrm>
            <a:off x="9171038" y="2241184"/>
            <a:ext cx="158409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t>R</a:t>
            </a:r>
          </a:p>
        </p:txBody>
      </p:sp>
      <p:sp>
        <p:nvSpPr>
          <p:cNvPr id="126" name="Textfeld 30"/>
          <p:cNvSpPr txBox="1"/>
          <p:nvPr/>
        </p:nvSpPr>
        <p:spPr>
          <a:xfrm>
            <a:off x="9313519" y="2241184"/>
            <a:ext cx="178245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t>R</a:t>
            </a:r>
          </a:p>
        </p:txBody>
      </p:sp>
      <p:sp>
        <p:nvSpPr>
          <p:cNvPr id="127" name="Textfeld 31"/>
          <p:cNvSpPr txBox="1"/>
          <p:nvPr/>
        </p:nvSpPr>
        <p:spPr>
          <a:xfrm>
            <a:off x="9459070" y="2241184"/>
            <a:ext cx="158409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t>R</a:t>
            </a:r>
          </a:p>
        </p:txBody>
      </p:sp>
      <p:sp>
        <p:nvSpPr>
          <p:cNvPr id="128" name="Textfeld 32"/>
          <p:cNvSpPr txBox="1"/>
          <p:nvPr/>
        </p:nvSpPr>
        <p:spPr>
          <a:xfrm>
            <a:off x="9171038" y="2529216"/>
            <a:ext cx="158409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t>R</a:t>
            </a:r>
          </a:p>
        </p:txBody>
      </p:sp>
      <p:sp>
        <p:nvSpPr>
          <p:cNvPr id="129" name="Textfeld 33"/>
          <p:cNvSpPr txBox="1"/>
          <p:nvPr/>
        </p:nvSpPr>
        <p:spPr>
          <a:xfrm>
            <a:off x="9171038" y="2745240"/>
            <a:ext cx="158409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t>R</a:t>
            </a:r>
          </a:p>
        </p:txBody>
      </p:sp>
      <p:sp>
        <p:nvSpPr>
          <p:cNvPr id="130" name="Textfeld 34"/>
          <p:cNvSpPr txBox="1"/>
          <p:nvPr/>
        </p:nvSpPr>
        <p:spPr>
          <a:xfrm>
            <a:off x="9171038" y="3033270"/>
            <a:ext cx="158409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t>R</a:t>
            </a:r>
          </a:p>
        </p:txBody>
      </p:sp>
      <p:sp>
        <p:nvSpPr>
          <p:cNvPr id="131" name="Textfeld 35"/>
          <p:cNvSpPr txBox="1"/>
          <p:nvPr/>
        </p:nvSpPr>
        <p:spPr>
          <a:xfrm>
            <a:off x="9313519" y="3033270"/>
            <a:ext cx="52579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t>R</a:t>
            </a:r>
          </a:p>
        </p:txBody>
      </p:sp>
      <p:sp>
        <p:nvSpPr>
          <p:cNvPr id="132" name="Textfeld 36"/>
          <p:cNvSpPr txBox="1"/>
          <p:nvPr/>
        </p:nvSpPr>
        <p:spPr>
          <a:xfrm>
            <a:off x="9171038" y="3321303"/>
            <a:ext cx="158409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t>R</a:t>
            </a:r>
          </a:p>
        </p:txBody>
      </p:sp>
      <p:sp>
        <p:nvSpPr>
          <p:cNvPr id="133" name="Textfeld 37"/>
          <p:cNvSpPr txBox="1"/>
          <p:nvPr/>
        </p:nvSpPr>
        <p:spPr>
          <a:xfrm>
            <a:off x="9171038" y="3537327"/>
            <a:ext cx="158409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t>R</a:t>
            </a:r>
          </a:p>
        </p:txBody>
      </p:sp>
      <p:sp>
        <p:nvSpPr>
          <p:cNvPr id="134" name="Textfeld 38"/>
          <p:cNvSpPr txBox="1"/>
          <p:nvPr/>
        </p:nvSpPr>
        <p:spPr>
          <a:xfrm>
            <a:off x="9171038" y="3825359"/>
            <a:ext cx="158409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t>R</a:t>
            </a:r>
          </a:p>
        </p:txBody>
      </p:sp>
      <p:sp>
        <p:nvSpPr>
          <p:cNvPr id="135" name="Textfeld 39"/>
          <p:cNvSpPr txBox="1"/>
          <p:nvPr/>
        </p:nvSpPr>
        <p:spPr>
          <a:xfrm>
            <a:off x="9313519" y="3825359"/>
            <a:ext cx="52579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t>R</a:t>
            </a:r>
          </a:p>
        </p:txBody>
      </p:sp>
      <p:sp>
        <p:nvSpPr>
          <p:cNvPr id="136" name="Textfeld 40"/>
          <p:cNvSpPr txBox="1"/>
          <p:nvPr/>
        </p:nvSpPr>
        <p:spPr>
          <a:xfrm>
            <a:off x="9171038" y="4113391"/>
            <a:ext cx="158409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t>R</a:t>
            </a:r>
          </a:p>
        </p:txBody>
      </p:sp>
      <p:sp>
        <p:nvSpPr>
          <p:cNvPr id="137" name="Textfeld 41"/>
          <p:cNvSpPr txBox="1"/>
          <p:nvPr/>
        </p:nvSpPr>
        <p:spPr>
          <a:xfrm>
            <a:off x="9171038" y="4329414"/>
            <a:ext cx="158409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t>R</a:t>
            </a:r>
          </a:p>
        </p:txBody>
      </p:sp>
      <p:sp>
        <p:nvSpPr>
          <p:cNvPr id="138" name="Textfeld 42"/>
          <p:cNvSpPr txBox="1"/>
          <p:nvPr/>
        </p:nvSpPr>
        <p:spPr>
          <a:xfrm>
            <a:off x="9171038" y="4626738"/>
            <a:ext cx="158409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t>R</a:t>
            </a:r>
          </a:p>
        </p:txBody>
      </p:sp>
      <p:sp>
        <p:nvSpPr>
          <p:cNvPr id="139" name="Textfeld 43"/>
          <p:cNvSpPr txBox="1"/>
          <p:nvPr/>
        </p:nvSpPr>
        <p:spPr>
          <a:xfrm>
            <a:off x="9171038" y="4905478"/>
            <a:ext cx="158409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t>R</a:t>
            </a:r>
          </a:p>
        </p:txBody>
      </p:sp>
      <p:sp>
        <p:nvSpPr>
          <p:cNvPr id="140" name="Textfeld 44"/>
          <p:cNvSpPr txBox="1"/>
          <p:nvPr/>
        </p:nvSpPr>
        <p:spPr>
          <a:xfrm>
            <a:off x="9313519" y="4905478"/>
            <a:ext cx="178245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t>R</a:t>
            </a:r>
          </a:p>
        </p:txBody>
      </p:sp>
      <p:sp>
        <p:nvSpPr>
          <p:cNvPr id="141" name="Textfeld 45"/>
          <p:cNvSpPr txBox="1"/>
          <p:nvPr/>
        </p:nvSpPr>
        <p:spPr>
          <a:xfrm>
            <a:off x="9313519" y="5193510"/>
            <a:ext cx="178245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t>R</a:t>
            </a:r>
          </a:p>
        </p:txBody>
      </p:sp>
      <p:sp>
        <p:nvSpPr>
          <p:cNvPr id="142" name="Textfeld 46"/>
          <p:cNvSpPr txBox="1"/>
          <p:nvPr/>
        </p:nvSpPr>
        <p:spPr>
          <a:xfrm>
            <a:off x="9171038" y="5193510"/>
            <a:ext cx="158409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t>R</a:t>
            </a:r>
          </a:p>
        </p:txBody>
      </p:sp>
    </p:spTree>
  </p:cSld>
  <p:clrMapOvr>
    <a:masterClrMapping/>
  </p:clrMapOvr>
  <p:transition spd="med"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14EA42-DE25-B530-4F5E-27E0FD165D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Titel 2">
            <a:extLst>
              <a:ext uri="{FF2B5EF4-FFF2-40B4-BE49-F238E27FC236}">
                <a16:creationId xmlns:a16="http://schemas.microsoft.com/office/drawing/2014/main" id="{8A724150-896F-F399-5719-A43AA171B95D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36971" y="1646600"/>
            <a:ext cx="7931494" cy="75392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solidFill>
                  <a:srgbClr val="45288C"/>
                </a:solidFill>
              </a:defRPr>
            </a:lvl1pPr>
          </a:lstStyle>
          <a:p>
            <a:r>
              <a:rPr lang="de-DE" dirty="0"/>
              <a:t>Erwachsenenseite</a:t>
            </a:r>
            <a:endParaRPr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CA9553FD-8518-3345-EDC1-050C90794C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167"/>
          <a:stretch>
            <a:fillRect/>
          </a:stretch>
        </p:blipFill>
        <p:spPr>
          <a:xfrm>
            <a:off x="1435530" y="2104103"/>
            <a:ext cx="1789430" cy="3776816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EE19161E-A894-B910-B87B-1C7AEAB14A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266" y="2224692"/>
            <a:ext cx="5755640" cy="3077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336878"/>
      </p:ext>
    </p:extLst>
  </p:cSld>
  <p:clrMapOvr>
    <a:masterClrMapping/>
  </p:clrMapOvr>
  <p:transition spd="med"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1D2470-2EC3-657C-40D4-595B02A414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Inhaltsplatzhalter 2">
            <a:extLst>
              <a:ext uri="{FF2B5EF4-FFF2-40B4-BE49-F238E27FC236}">
                <a16:creationId xmlns:a16="http://schemas.microsoft.com/office/drawing/2014/main" id="{6EB47A3A-3BD9-83BB-1473-4EAEA51D80BC}"/>
              </a:ext>
            </a:extLst>
          </p:cNvPr>
          <p:cNvSpPr txBox="1"/>
          <p:nvPr/>
        </p:nvSpPr>
        <p:spPr>
          <a:xfrm>
            <a:off x="8602836" y="1594117"/>
            <a:ext cx="3405394" cy="41373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normAutofit/>
          </a:bodyPr>
          <a:lstStyle/>
          <a:p>
            <a:pPr>
              <a:lnSpc>
                <a:spcPct val="104999"/>
              </a:lnSpc>
              <a:spcBef>
                <a:spcPts val="500"/>
              </a:spcBef>
              <a:defRPr sz="2400" b="1">
                <a:solidFill>
                  <a:srgbClr val="45288C"/>
                </a:solidFill>
              </a:defRPr>
            </a:pPr>
            <a:r>
              <a:rPr lang="de-DE" dirty="0"/>
              <a:t>Registrierung als Lehrkraft</a:t>
            </a:r>
            <a:endParaRPr dirty="0">
              <a:solidFill>
                <a:srgbClr val="002D5B"/>
              </a:solidFill>
            </a:endParaRPr>
          </a:p>
          <a:p>
            <a:pPr>
              <a:lnSpc>
                <a:spcPct val="104999"/>
              </a:lnSpc>
              <a:spcBef>
                <a:spcPts val="500"/>
              </a:spcBef>
              <a:defRPr sz="2400">
                <a:solidFill>
                  <a:srgbClr val="45288C"/>
                </a:solidFill>
              </a:defRPr>
            </a:pPr>
            <a:endParaRPr dirty="0">
              <a:solidFill>
                <a:srgbClr val="002D5B"/>
              </a:solidFill>
            </a:endParaRPr>
          </a:p>
          <a:p>
            <a:pPr marL="342900" indent="-342900">
              <a:lnSpc>
                <a:spcPct val="104999"/>
              </a:lnSpc>
              <a:spcBef>
                <a:spcPts val="500"/>
              </a:spcBef>
              <a:buFontTx/>
              <a:buChar char="-"/>
              <a:defRPr sz="2400">
                <a:solidFill>
                  <a:srgbClr val="45288C"/>
                </a:solidFill>
              </a:defRPr>
            </a:pPr>
            <a:r>
              <a:rPr lang="de-DE" dirty="0"/>
              <a:t>Registrierung</a:t>
            </a:r>
          </a:p>
          <a:p>
            <a:pPr marL="342900" indent="-342900">
              <a:lnSpc>
                <a:spcPct val="104999"/>
              </a:lnSpc>
              <a:spcBef>
                <a:spcPts val="500"/>
              </a:spcBef>
              <a:buFontTx/>
              <a:buChar char="-"/>
              <a:defRPr sz="2400">
                <a:solidFill>
                  <a:srgbClr val="45288C"/>
                </a:solidFill>
              </a:defRPr>
            </a:pPr>
            <a:r>
              <a:rPr lang="de-DE" dirty="0"/>
              <a:t>Emails an </a:t>
            </a:r>
            <a:r>
              <a:rPr lang="de-DE" dirty="0">
                <a:hlinkClick r:id="rId2"/>
              </a:rPr>
              <a:t>support@iderblog.eu</a:t>
            </a:r>
            <a:endParaRPr lang="de-DE" dirty="0"/>
          </a:p>
          <a:p>
            <a:pPr marL="342900" indent="-342900">
              <a:lnSpc>
                <a:spcPct val="104999"/>
              </a:lnSpc>
              <a:spcBef>
                <a:spcPts val="500"/>
              </a:spcBef>
              <a:buFontTx/>
              <a:buChar char="-"/>
              <a:defRPr sz="2400">
                <a:solidFill>
                  <a:srgbClr val="45288C"/>
                </a:solidFill>
              </a:defRPr>
            </a:pPr>
            <a:r>
              <a:rPr lang="de-DE" dirty="0"/>
              <a:t>Freischaltung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C73444D6-84F5-1E32-0269-5637EF786F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9265" y="1716054"/>
            <a:ext cx="2617470" cy="4149090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E77E1CFB-9F1F-43AC-86A9-548325D2CB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2982" y="1716054"/>
            <a:ext cx="3653606" cy="4359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2717"/>
      </p:ext>
    </p:extLst>
  </p:cSld>
  <p:clrMapOvr>
    <a:masterClrMapping/>
  </p:clrMapOvr>
  <p:transition spd="med"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Inhaltsplatzhalter 2"/>
          <p:cNvSpPr txBox="1"/>
          <p:nvPr/>
        </p:nvSpPr>
        <p:spPr>
          <a:xfrm>
            <a:off x="8602836" y="1594117"/>
            <a:ext cx="3405394" cy="41373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normAutofit/>
          </a:bodyPr>
          <a:lstStyle/>
          <a:p>
            <a:pPr>
              <a:lnSpc>
                <a:spcPct val="104999"/>
              </a:lnSpc>
              <a:spcBef>
                <a:spcPts val="500"/>
              </a:spcBef>
              <a:defRPr sz="2400" b="1">
                <a:solidFill>
                  <a:srgbClr val="45288C"/>
                </a:solidFill>
              </a:defRPr>
            </a:pPr>
            <a:r>
              <a:rPr lang="de-DE" dirty="0"/>
              <a:t>Anmeldung Schüler*innen</a:t>
            </a:r>
            <a:endParaRPr dirty="0">
              <a:solidFill>
                <a:srgbClr val="002D5B"/>
              </a:solidFill>
            </a:endParaRPr>
          </a:p>
          <a:p>
            <a:pPr>
              <a:lnSpc>
                <a:spcPct val="104999"/>
              </a:lnSpc>
              <a:spcBef>
                <a:spcPts val="500"/>
              </a:spcBef>
              <a:defRPr sz="2400">
                <a:solidFill>
                  <a:srgbClr val="45288C"/>
                </a:solidFill>
              </a:defRPr>
            </a:pPr>
            <a:endParaRPr dirty="0">
              <a:solidFill>
                <a:srgbClr val="002D5B"/>
              </a:solidFill>
            </a:endParaRPr>
          </a:p>
          <a:p>
            <a:pPr>
              <a:lnSpc>
                <a:spcPct val="104999"/>
              </a:lnSpc>
              <a:spcBef>
                <a:spcPts val="500"/>
              </a:spcBef>
              <a:defRPr sz="2400">
                <a:solidFill>
                  <a:srgbClr val="45288C"/>
                </a:solidFill>
              </a:defRPr>
            </a:pPr>
            <a:r>
              <a:rPr dirty="0" err="1"/>
              <a:t>Registrierung</a:t>
            </a:r>
            <a:r>
              <a:rPr dirty="0"/>
              <a:t> de</a:t>
            </a:r>
            <a:r>
              <a:rPr lang="de-DE" dirty="0"/>
              <a:t>r</a:t>
            </a:r>
            <a:r>
              <a:rPr dirty="0"/>
              <a:t> Schüler</a:t>
            </a:r>
            <a:r>
              <a:rPr lang="de-DE" dirty="0"/>
              <a:t>*innen</a:t>
            </a:r>
            <a:r>
              <a:rPr dirty="0"/>
              <a:t> </a:t>
            </a:r>
            <a:r>
              <a:rPr dirty="0" err="1"/>
              <a:t>durch</a:t>
            </a:r>
            <a:r>
              <a:rPr dirty="0"/>
              <a:t> d</a:t>
            </a:r>
            <a:r>
              <a:rPr lang="de-DE" dirty="0" err="1"/>
              <a:t>ie</a:t>
            </a:r>
            <a:r>
              <a:rPr dirty="0"/>
              <a:t> Lehr</a:t>
            </a:r>
            <a:r>
              <a:rPr lang="de-DE" dirty="0"/>
              <a:t>kraft</a:t>
            </a:r>
            <a:endParaRPr dirty="0">
              <a:solidFill>
                <a:srgbClr val="002D5B"/>
              </a:solidFill>
            </a:endParaRPr>
          </a:p>
          <a:p>
            <a:pPr>
              <a:lnSpc>
                <a:spcPct val="104999"/>
              </a:lnSpc>
              <a:spcBef>
                <a:spcPts val="500"/>
              </a:spcBef>
              <a:defRPr sz="2400">
                <a:solidFill>
                  <a:srgbClr val="45288C"/>
                </a:solidFill>
              </a:defRPr>
            </a:pPr>
            <a:br>
              <a:rPr dirty="0">
                <a:solidFill>
                  <a:srgbClr val="002D5B"/>
                </a:solidFill>
              </a:rPr>
            </a:br>
            <a:r>
              <a:rPr dirty="0" err="1"/>
              <a:t>Anmeldung</a:t>
            </a:r>
            <a:r>
              <a:rPr dirty="0"/>
              <a:t> </a:t>
            </a:r>
            <a:r>
              <a:rPr dirty="0" err="1"/>
              <a:t>ohne</a:t>
            </a:r>
            <a:r>
              <a:rPr dirty="0"/>
              <a:t> </a:t>
            </a:r>
            <a:r>
              <a:rPr dirty="0" err="1"/>
              <a:t>personenbezogene</a:t>
            </a:r>
            <a:r>
              <a:rPr dirty="0"/>
              <a:t> Daten </a:t>
            </a:r>
            <a:r>
              <a:rPr dirty="0" err="1"/>
              <a:t>möglich</a:t>
            </a:r>
            <a:endParaRPr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9C6D6201-D9C1-16C7-713B-DC3F9943BE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4850" y="1485963"/>
            <a:ext cx="5453872" cy="4624720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Titel 2"/>
          <p:cNvSpPr txBox="1">
            <a:spLocks noGrp="1"/>
          </p:cNvSpPr>
          <p:nvPr>
            <p:ph type="ctrTitle"/>
          </p:nvPr>
        </p:nvSpPr>
        <p:spPr>
          <a:xfrm>
            <a:off x="1536971" y="1646600"/>
            <a:ext cx="5281272" cy="75392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5288C"/>
                </a:solidFill>
              </a:defRPr>
            </a:lvl1pPr>
          </a:lstStyle>
          <a:p>
            <a:r>
              <a:t>Ziele IDeRBlog ts</a:t>
            </a:r>
          </a:p>
        </p:txBody>
      </p:sp>
      <p:pic>
        <p:nvPicPr>
          <p:cNvPr id="307" name="Grafik 4" descr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6971" y="2246242"/>
            <a:ext cx="7449896" cy="380668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Titel 2"/>
          <p:cNvSpPr txBox="1">
            <a:spLocks noGrp="1"/>
          </p:cNvSpPr>
          <p:nvPr>
            <p:ph type="ctrTitle"/>
          </p:nvPr>
        </p:nvSpPr>
        <p:spPr>
          <a:xfrm>
            <a:off x="1536971" y="1646600"/>
            <a:ext cx="5281272" cy="75392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5288C"/>
                </a:solidFill>
              </a:defRPr>
            </a:lvl1pPr>
          </a:lstStyle>
          <a:p>
            <a:r>
              <a:t>Ziele IDeRBlog ts</a:t>
            </a:r>
          </a:p>
        </p:txBody>
      </p:sp>
      <p:pic>
        <p:nvPicPr>
          <p:cNvPr id="310" name="Grafik 4" descr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6971" y="2559102"/>
            <a:ext cx="4892469" cy="2499915"/>
          </a:xfrm>
          <a:prstGeom prst="rect">
            <a:avLst/>
          </a:prstGeom>
          <a:ln w="12700">
            <a:miter lim="400000"/>
          </a:ln>
        </p:spPr>
      </p:pic>
      <p:sp>
        <p:nvSpPr>
          <p:cNvPr id="311" name="Anbindung per Single-Sign-On an die in den beteiligten Bundesländern eingeführten Identitätsmanagement-systeme an die Plattform IDeRBlog ts"/>
          <p:cNvSpPr txBox="1"/>
          <p:nvPr/>
        </p:nvSpPr>
        <p:spPr>
          <a:xfrm>
            <a:off x="6840000" y="2520000"/>
            <a:ext cx="5293827" cy="17303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defTabSz="457200">
              <a:lnSpc>
                <a:spcPct val="115000"/>
              </a:lnSpc>
              <a:tabLst>
                <a:tab pos="444500" algn="l"/>
                <a:tab pos="889000" algn="l"/>
                <a:tab pos="1346200" algn="l"/>
                <a:tab pos="1790700" algn="l"/>
                <a:tab pos="2247900" algn="l"/>
                <a:tab pos="2692400" algn="l"/>
                <a:tab pos="3136900" algn="l"/>
                <a:tab pos="3594100" algn="l"/>
                <a:tab pos="4038600" algn="l"/>
                <a:tab pos="4495800" algn="l"/>
                <a:tab pos="4940300" algn="l"/>
                <a:tab pos="5384800" algn="l"/>
                <a:tab pos="5791200" algn="l"/>
              </a:tabLst>
              <a:defRPr sz="2400">
                <a:solidFill>
                  <a:srgbClr val="45288C"/>
                </a:solidFill>
                <a:uFill>
                  <a:solidFill>
                    <a:srgbClr val="000000"/>
                  </a:solidFill>
                </a:uFill>
              </a:defRPr>
            </a:lvl1pPr>
          </a:lstStyle>
          <a:p>
            <a:r>
              <a:t>Anbindung per Single-Sign-On an die in den beteiligten Bundesländern eingeführten Identitätsmanagement-systeme an die Plattform IDeRBlog ts</a:t>
            </a:r>
          </a:p>
        </p:txBody>
      </p:sp>
    </p:spTree>
  </p:cSld>
  <p:clrMapOvr>
    <a:masterClrMapping/>
  </p:clrMapOvr>
  <p:transition spd="med"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Titel 2"/>
          <p:cNvSpPr txBox="1">
            <a:spLocks noGrp="1"/>
          </p:cNvSpPr>
          <p:nvPr>
            <p:ph type="ctrTitle"/>
          </p:nvPr>
        </p:nvSpPr>
        <p:spPr>
          <a:xfrm>
            <a:off x="1536971" y="1646600"/>
            <a:ext cx="5281272" cy="75392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5288C"/>
                </a:solidFill>
              </a:defRPr>
            </a:lvl1pPr>
          </a:lstStyle>
          <a:p>
            <a:r>
              <a:t>Ziele IDeRBlog ts</a:t>
            </a:r>
          </a:p>
        </p:txBody>
      </p:sp>
      <p:pic>
        <p:nvPicPr>
          <p:cNvPr id="314" name="Grafik 4" descr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6971" y="2559102"/>
            <a:ext cx="4892469" cy="2499915"/>
          </a:xfrm>
          <a:prstGeom prst="rect">
            <a:avLst/>
          </a:prstGeom>
          <a:ln w="12700">
            <a:miter lim="400000"/>
          </a:ln>
        </p:spPr>
      </p:pic>
      <p:sp>
        <p:nvSpPr>
          <p:cNvPr id="315" name="Anbindung per Single-Sign-On an die in den beteiligten Bundesländern eingeführten Identitätsmanagementsysteme an die Plattform IDeRBlog ts…"/>
          <p:cNvSpPr txBox="1"/>
          <p:nvPr/>
        </p:nvSpPr>
        <p:spPr>
          <a:xfrm>
            <a:off x="6840000" y="2520000"/>
            <a:ext cx="5293827" cy="19674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marL="120315" indent="-120315" defTabSz="457200">
              <a:lnSpc>
                <a:spcPct val="115000"/>
              </a:lnSpc>
              <a:buSzPct val="100000"/>
              <a:buChar char="•"/>
              <a:tabLst>
                <a:tab pos="444500" algn="l"/>
                <a:tab pos="889000" algn="l"/>
                <a:tab pos="1346200" algn="l"/>
                <a:tab pos="1790700" algn="l"/>
                <a:tab pos="2247900" algn="l"/>
                <a:tab pos="2692400" algn="l"/>
                <a:tab pos="3136900" algn="l"/>
                <a:tab pos="3594100" algn="l"/>
                <a:tab pos="4038600" algn="l"/>
                <a:tab pos="4495800" algn="l"/>
                <a:tab pos="4940300" algn="l"/>
                <a:tab pos="5384800" algn="l"/>
                <a:tab pos="5791200" algn="l"/>
              </a:tabLst>
              <a:defRPr sz="1200">
                <a:uFill>
                  <a:solidFill>
                    <a:srgbClr val="000000"/>
                  </a:solidFill>
                </a:uFill>
              </a:defRPr>
            </a:pPr>
            <a:r>
              <a:rPr dirty="0" err="1">
                <a:solidFill>
                  <a:srgbClr val="45288C"/>
                </a:solidFill>
              </a:rPr>
              <a:t>Anbindung</a:t>
            </a:r>
            <a:r>
              <a:rPr dirty="0">
                <a:solidFill>
                  <a:srgbClr val="45288C"/>
                </a:solidFill>
              </a:rPr>
              <a:t> per Single-Sign-On an die in den </a:t>
            </a:r>
            <a:r>
              <a:rPr dirty="0" err="1">
                <a:solidFill>
                  <a:srgbClr val="45288C"/>
                </a:solidFill>
              </a:rPr>
              <a:t>beteiligten</a:t>
            </a:r>
            <a:r>
              <a:rPr dirty="0">
                <a:solidFill>
                  <a:srgbClr val="45288C"/>
                </a:solidFill>
              </a:rPr>
              <a:t> </a:t>
            </a:r>
            <a:r>
              <a:rPr dirty="0" err="1">
                <a:solidFill>
                  <a:srgbClr val="45288C"/>
                </a:solidFill>
              </a:rPr>
              <a:t>Bundesländern</a:t>
            </a:r>
            <a:endParaRPr dirty="0">
              <a:solidFill>
                <a:srgbClr val="45288C"/>
              </a:solidFill>
            </a:endParaRPr>
          </a:p>
          <a:p>
            <a:pPr defTabSz="457200">
              <a:lnSpc>
                <a:spcPct val="115000"/>
              </a:lnSpc>
              <a:tabLst>
                <a:tab pos="444500" algn="l"/>
                <a:tab pos="889000" algn="l"/>
                <a:tab pos="1346200" algn="l"/>
                <a:tab pos="1790700" algn="l"/>
                <a:tab pos="2247900" algn="l"/>
                <a:tab pos="2692400" algn="l"/>
                <a:tab pos="3136900" algn="l"/>
                <a:tab pos="3594100" algn="l"/>
                <a:tab pos="4038600" algn="l"/>
                <a:tab pos="4495800" algn="l"/>
                <a:tab pos="4940300" algn="l"/>
                <a:tab pos="5384800" algn="l"/>
                <a:tab pos="5791200" algn="l"/>
              </a:tabLst>
              <a:defRPr sz="1200">
                <a:uFill>
                  <a:solidFill>
                    <a:srgbClr val="000000"/>
                  </a:solidFill>
                </a:uFill>
              </a:defRPr>
            </a:pPr>
            <a:r>
              <a:rPr dirty="0" err="1">
                <a:solidFill>
                  <a:srgbClr val="45288C"/>
                </a:solidFill>
              </a:rPr>
              <a:t>eingeführten</a:t>
            </a:r>
            <a:r>
              <a:rPr dirty="0">
                <a:solidFill>
                  <a:srgbClr val="45288C"/>
                </a:solidFill>
              </a:rPr>
              <a:t> </a:t>
            </a:r>
            <a:r>
              <a:rPr dirty="0" err="1">
                <a:solidFill>
                  <a:srgbClr val="45288C"/>
                </a:solidFill>
              </a:rPr>
              <a:t>Identitätsmanagementsysteme</a:t>
            </a:r>
            <a:r>
              <a:rPr dirty="0">
                <a:solidFill>
                  <a:srgbClr val="45288C"/>
                </a:solidFill>
              </a:rPr>
              <a:t> an die Plattform </a:t>
            </a:r>
            <a:r>
              <a:rPr dirty="0" err="1">
                <a:solidFill>
                  <a:srgbClr val="45288C"/>
                </a:solidFill>
              </a:rPr>
              <a:t>IDeRBlog</a:t>
            </a:r>
            <a:r>
              <a:rPr dirty="0">
                <a:solidFill>
                  <a:srgbClr val="45288C"/>
                </a:solidFill>
              </a:rPr>
              <a:t> </a:t>
            </a:r>
            <a:r>
              <a:rPr dirty="0" err="1">
                <a:solidFill>
                  <a:srgbClr val="45288C"/>
                </a:solidFill>
              </a:rPr>
              <a:t>ts</a:t>
            </a:r>
            <a:endParaRPr dirty="0">
              <a:solidFill>
                <a:srgbClr val="45288C"/>
              </a:solidFill>
            </a:endParaRPr>
          </a:p>
          <a:p>
            <a:pPr defTabSz="457200">
              <a:lnSpc>
                <a:spcPct val="115000"/>
              </a:lnSpc>
              <a:tabLst>
                <a:tab pos="444500" algn="l"/>
                <a:tab pos="889000" algn="l"/>
                <a:tab pos="1346200" algn="l"/>
                <a:tab pos="1790700" algn="l"/>
                <a:tab pos="2247900" algn="l"/>
                <a:tab pos="2692400" algn="l"/>
                <a:tab pos="3136900" algn="l"/>
                <a:tab pos="3594100" algn="l"/>
                <a:tab pos="4038600" algn="l"/>
                <a:tab pos="4495800" algn="l"/>
                <a:tab pos="4940300" algn="l"/>
                <a:tab pos="5384800" algn="l"/>
                <a:tab pos="5791200" algn="l"/>
              </a:tabLst>
              <a:defRPr sz="1200">
                <a:uFill>
                  <a:solidFill>
                    <a:srgbClr val="000000"/>
                  </a:solidFill>
                </a:uFill>
              </a:defRPr>
            </a:pPr>
            <a:endParaRPr dirty="0"/>
          </a:p>
          <a:p>
            <a:pPr defTabSz="457200">
              <a:lnSpc>
                <a:spcPct val="115000"/>
              </a:lnSpc>
              <a:tabLst>
                <a:tab pos="444500" algn="l"/>
                <a:tab pos="889000" algn="l"/>
                <a:tab pos="1346200" algn="l"/>
                <a:tab pos="1790700" algn="l"/>
                <a:tab pos="2247900" algn="l"/>
                <a:tab pos="2692400" algn="l"/>
                <a:tab pos="3136900" algn="l"/>
                <a:tab pos="3594100" algn="l"/>
                <a:tab pos="4038600" algn="l"/>
                <a:tab pos="4495800" algn="l"/>
                <a:tab pos="4940300" algn="l"/>
                <a:tab pos="5384800" algn="l"/>
                <a:tab pos="5791200" algn="l"/>
              </a:tabLst>
              <a:defRPr sz="2400">
                <a:solidFill>
                  <a:srgbClr val="45288C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rPr dirty="0" err="1"/>
              <a:t>Weiterentwicklung</a:t>
            </a:r>
            <a:r>
              <a:rPr dirty="0"/>
              <a:t> und </a:t>
            </a:r>
            <a:r>
              <a:rPr dirty="0" err="1"/>
              <a:t>Umgestaltung</a:t>
            </a:r>
            <a:r>
              <a:rPr dirty="0"/>
              <a:t> des User Interface (</a:t>
            </a:r>
            <a:r>
              <a:rPr dirty="0" err="1"/>
              <a:t>Benutzerober-fläche</a:t>
            </a:r>
            <a:r>
              <a:rPr dirty="0"/>
              <a:t>)</a:t>
            </a:r>
          </a:p>
        </p:txBody>
      </p:sp>
    </p:spTree>
  </p:cSld>
  <p:clrMapOvr>
    <a:masterClrMapping/>
  </p:clrMapOvr>
  <p:transition spd="med"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Titel 2"/>
          <p:cNvSpPr txBox="1">
            <a:spLocks noGrp="1"/>
          </p:cNvSpPr>
          <p:nvPr>
            <p:ph type="ctrTitle"/>
          </p:nvPr>
        </p:nvSpPr>
        <p:spPr>
          <a:xfrm>
            <a:off x="1536971" y="1646600"/>
            <a:ext cx="5281272" cy="75392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5288C"/>
                </a:solidFill>
              </a:defRPr>
            </a:lvl1pPr>
          </a:lstStyle>
          <a:p>
            <a:r>
              <a:t>Ziele IDeRBlog ts</a:t>
            </a:r>
          </a:p>
        </p:txBody>
      </p:sp>
      <p:pic>
        <p:nvPicPr>
          <p:cNvPr id="318" name="Grafik 4" descr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6971" y="2559102"/>
            <a:ext cx="4892469" cy="2499915"/>
          </a:xfrm>
          <a:prstGeom prst="rect">
            <a:avLst/>
          </a:prstGeom>
          <a:ln w="12700">
            <a:miter lim="400000"/>
          </a:ln>
        </p:spPr>
      </p:pic>
      <p:sp>
        <p:nvSpPr>
          <p:cNvPr id="319" name="Anbindung per Single-Sign-On an die in den beteiligten Bundesländern eingeführten Identitätsmanagementsysteme an die Plattform IDeRBlog ts…"/>
          <p:cNvSpPr txBox="1"/>
          <p:nvPr/>
        </p:nvSpPr>
        <p:spPr>
          <a:xfrm>
            <a:off x="6840000" y="2520000"/>
            <a:ext cx="5293827" cy="17550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marL="120315" indent="-120315" defTabSz="457200">
              <a:lnSpc>
                <a:spcPct val="115000"/>
              </a:lnSpc>
              <a:buSzPct val="100000"/>
              <a:buChar char="•"/>
              <a:tabLst>
                <a:tab pos="444500" algn="l"/>
                <a:tab pos="889000" algn="l"/>
                <a:tab pos="1346200" algn="l"/>
                <a:tab pos="1790700" algn="l"/>
                <a:tab pos="2247900" algn="l"/>
                <a:tab pos="2692400" algn="l"/>
                <a:tab pos="3136900" algn="l"/>
                <a:tab pos="3594100" algn="l"/>
                <a:tab pos="4038600" algn="l"/>
                <a:tab pos="4495800" algn="l"/>
                <a:tab pos="4940300" algn="l"/>
                <a:tab pos="5384800" algn="l"/>
                <a:tab pos="5791200" algn="l"/>
              </a:tabLst>
              <a:defRPr sz="1200">
                <a:uFill>
                  <a:solidFill>
                    <a:srgbClr val="000000"/>
                  </a:solidFill>
                </a:uFill>
              </a:defRPr>
            </a:pPr>
            <a:r>
              <a:rPr dirty="0" err="1">
                <a:solidFill>
                  <a:srgbClr val="45288C"/>
                </a:solidFill>
              </a:rPr>
              <a:t>Anbindung</a:t>
            </a:r>
            <a:r>
              <a:rPr dirty="0">
                <a:solidFill>
                  <a:srgbClr val="45288C"/>
                </a:solidFill>
              </a:rPr>
              <a:t> per Single-Sign-On an die in den </a:t>
            </a:r>
            <a:r>
              <a:rPr dirty="0" err="1">
                <a:solidFill>
                  <a:srgbClr val="45288C"/>
                </a:solidFill>
              </a:rPr>
              <a:t>beteiligten</a:t>
            </a:r>
            <a:r>
              <a:rPr dirty="0">
                <a:solidFill>
                  <a:srgbClr val="45288C"/>
                </a:solidFill>
              </a:rPr>
              <a:t> </a:t>
            </a:r>
            <a:r>
              <a:rPr dirty="0" err="1">
                <a:solidFill>
                  <a:srgbClr val="45288C"/>
                </a:solidFill>
              </a:rPr>
              <a:t>Bundesländern</a:t>
            </a:r>
            <a:r>
              <a:rPr dirty="0">
                <a:solidFill>
                  <a:srgbClr val="45288C"/>
                </a:solidFill>
              </a:rPr>
              <a:t> </a:t>
            </a:r>
            <a:r>
              <a:rPr dirty="0" err="1">
                <a:solidFill>
                  <a:srgbClr val="45288C"/>
                </a:solidFill>
              </a:rPr>
              <a:t>eingeführten</a:t>
            </a:r>
            <a:r>
              <a:rPr dirty="0">
                <a:solidFill>
                  <a:srgbClr val="45288C"/>
                </a:solidFill>
              </a:rPr>
              <a:t> </a:t>
            </a:r>
            <a:r>
              <a:rPr dirty="0" err="1">
                <a:solidFill>
                  <a:srgbClr val="45288C"/>
                </a:solidFill>
              </a:rPr>
              <a:t>Identitätsmanagementsysteme</a:t>
            </a:r>
            <a:r>
              <a:rPr dirty="0">
                <a:solidFill>
                  <a:srgbClr val="45288C"/>
                </a:solidFill>
              </a:rPr>
              <a:t> an die Plattform </a:t>
            </a:r>
            <a:r>
              <a:rPr dirty="0" err="1">
                <a:solidFill>
                  <a:srgbClr val="45288C"/>
                </a:solidFill>
              </a:rPr>
              <a:t>IDeRBlog</a:t>
            </a:r>
            <a:r>
              <a:rPr dirty="0">
                <a:solidFill>
                  <a:srgbClr val="45288C"/>
                </a:solidFill>
              </a:rPr>
              <a:t> </a:t>
            </a:r>
            <a:r>
              <a:rPr dirty="0" err="1">
                <a:solidFill>
                  <a:srgbClr val="45288C"/>
                </a:solidFill>
              </a:rPr>
              <a:t>ts</a:t>
            </a:r>
            <a:endParaRPr dirty="0">
              <a:solidFill>
                <a:srgbClr val="45288C"/>
              </a:solidFill>
            </a:endParaRPr>
          </a:p>
          <a:p>
            <a:pPr marL="120315" indent="-120315" defTabSz="457200">
              <a:lnSpc>
                <a:spcPct val="115000"/>
              </a:lnSpc>
              <a:buSzPct val="100000"/>
              <a:buChar char="•"/>
              <a:tabLst>
                <a:tab pos="444500" algn="l"/>
                <a:tab pos="889000" algn="l"/>
                <a:tab pos="1346200" algn="l"/>
                <a:tab pos="1790700" algn="l"/>
                <a:tab pos="2247900" algn="l"/>
                <a:tab pos="2692400" algn="l"/>
                <a:tab pos="3136900" algn="l"/>
                <a:tab pos="3594100" algn="l"/>
                <a:tab pos="4038600" algn="l"/>
                <a:tab pos="4495800" algn="l"/>
                <a:tab pos="4940300" algn="l"/>
                <a:tab pos="5384800" algn="l"/>
                <a:tab pos="5791200" algn="l"/>
              </a:tabLst>
              <a:defRPr sz="1200">
                <a:uFill>
                  <a:solidFill>
                    <a:srgbClr val="000000"/>
                  </a:solidFill>
                </a:uFill>
              </a:defRPr>
            </a:pPr>
            <a:endParaRPr dirty="0">
              <a:solidFill>
                <a:srgbClr val="45288C"/>
              </a:solidFill>
            </a:endParaRPr>
          </a:p>
          <a:p>
            <a:pPr marL="120315" indent="-120315" defTabSz="457200">
              <a:lnSpc>
                <a:spcPct val="115000"/>
              </a:lnSpc>
              <a:buSzPct val="100000"/>
              <a:buChar char="•"/>
              <a:tabLst>
                <a:tab pos="444500" algn="l"/>
                <a:tab pos="889000" algn="l"/>
                <a:tab pos="1346200" algn="l"/>
                <a:tab pos="1790700" algn="l"/>
                <a:tab pos="2247900" algn="l"/>
                <a:tab pos="2692400" algn="l"/>
                <a:tab pos="3136900" algn="l"/>
                <a:tab pos="3594100" algn="l"/>
                <a:tab pos="4038600" algn="l"/>
                <a:tab pos="4495800" algn="l"/>
                <a:tab pos="4940300" algn="l"/>
                <a:tab pos="5384800" algn="l"/>
                <a:tab pos="5791200" algn="l"/>
              </a:tabLst>
              <a:defRPr sz="1200">
                <a:uFill>
                  <a:solidFill>
                    <a:srgbClr val="000000"/>
                  </a:solidFill>
                </a:uFill>
              </a:defRPr>
            </a:pPr>
            <a:r>
              <a:rPr dirty="0" err="1">
                <a:solidFill>
                  <a:srgbClr val="45288C"/>
                </a:solidFill>
              </a:rPr>
              <a:t>Weiterentwicklung</a:t>
            </a:r>
            <a:r>
              <a:rPr dirty="0">
                <a:solidFill>
                  <a:srgbClr val="45288C"/>
                </a:solidFill>
              </a:rPr>
              <a:t> und </a:t>
            </a:r>
            <a:r>
              <a:rPr dirty="0" err="1">
                <a:solidFill>
                  <a:srgbClr val="45288C"/>
                </a:solidFill>
              </a:rPr>
              <a:t>Umgestaltung</a:t>
            </a:r>
            <a:r>
              <a:rPr dirty="0">
                <a:solidFill>
                  <a:srgbClr val="45288C"/>
                </a:solidFill>
              </a:rPr>
              <a:t> des User Interface (</a:t>
            </a:r>
            <a:r>
              <a:rPr dirty="0" err="1">
                <a:solidFill>
                  <a:srgbClr val="45288C"/>
                </a:solidFill>
              </a:rPr>
              <a:t>Benutzerober-fläche</a:t>
            </a:r>
            <a:r>
              <a:rPr dirty="0">
                <a:solidFill>
                  <a:srgbClr val="45288C"/>
                </a:solidFill>
              </a:rPr>
              <a:t>)</a:t>
            </a:r>
          </a:p>
          <a:p>
            <a:pPr marL="120315" indent="-120315" defTabSz="457200">
              <a:lnSpc>
                <a:spcPct val="115000"/>
              </a:lnSpc>
              <a:buSzPct val="100000"/>
              <a:buChar char="•"/>
              <a:tabLst>
                <a:tab pos="444500" algn="l"/>
                <a:tab pos="889000" algn="l"/>
                <a:tab pos="1346200" algn="l"/>
                <a:tab pos="1790700" algn="l"/>
                <a:tab pos="2247900" algn="l"/>
                <a:tab pos="2692400" algn="l"/>
                <a:tab pos="3136900" algn="l"/>
                <a:tab pos="3594100" algn="l"/>
                <a:tab pos="4038600" algn="l"/>
                <a:tab pos="4495800" algn="l"/>
                <a:tab pos="4940300" algn="l"/>
                <a:tab pos="5384800" algn="l"/>
                <a:tab pos="5791200" algn="l"/>
              </a:tabLst>
              <a:defRPr sz="1200">
                <a:uFill>
                  <a:solidFill>
                    <a:srgbClr val="000000"/>
                  </a:solidFill>
                </a:uFill>
              </a:defRPr>
            </a:pPr>
            <a:endParaRPr dirty="0"/>
          </a:p>
          <a:p>
            <a:pPr defTabSz="457200">
              <a:lnSpc>
                <a:spcPct val="115000"/>
              </a:lnSpc>
              <a:tabLst>
                <a:tab pos="444500" algn="l"/>
                <a:tab pos="889000" algn="l"/>
                <a:tab pos="1346200" algn="l"/>
                <a:tab pos="1790700" algn="l"/>
                <a:tab pos="2247900" algn="l"/>
                <a:tab pos="2692400" algn="l"/>
                <a:tab pos="3136900" algn="l"/>
                <a:tab pos="3594100" algn="l"/>
                <a:tab pos="4038600" algn="l"/>
                <a:tab pos="4495800" algn="l"/>
                <a:tab pos="4940300" algn="l"/>
                <a:tab pos="5384800" algn="l"/>
                <a:tab pos="5791200" algn="l"/>
              </a:tabLst>
              <a:defRPr sz="2400">
                <a:solidFill>
                  <a:srgbClr val="45288C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rPr dirty="0" err="1"/>
              <a:t>Erweiterung</a:t>
            </a:r>
            <a:r>
              <a:rPr dirty="0"/>
              <a:t> des </a:t>
            </a:r>
            <a:r>
              <a:rPr dirty="0" err="1"/>
              <a:t>Wörterbuchs</a:t>
            </a:r>
            <a:endParaRPr dirty="0"/>
          </a:p>
        </p:txBody>
      </p:sp>
    </p:spTree>
  </p:cSld>
  <p:clrMapOvr>
    <a:masterClrMapping/>
  </p:clrMapOvr>
  <p:transition spd="med"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Titel 2"/>
          <p:cNvSpPr txBox="1">
            <a:spLocks noGrp="1"/>
          </p:cNvSpPr>
          <p:nvPr>
            <p:ph type="ctrTitle"/>
          </p:nvPr>
        </p:nvSpPr>
        <p:spPr>
          <a:xfrm>
            <a:off x="1536971" y="1646600"/>
            <a:ext cx="5281272" cy="75392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5288C"/>
                </a:solidFill>
              </a:defRPr>
            </a:lvl1pPr>
          </a:lstStyle>
          <a:p>
            <a:r>
              <a:rPr dirty="0" err="1"/>
              <a:t>Ziele</a:t>
            </a:r>
            <a:r>
              <a:rPr dirty="0"/>
              <a:t> </a:t>
            </a:r>
            <a:r>
              <a:rPr dirty="0" err="1"/>
              <a:t>IDeRBlog</a:t>
            </a:r>
            <a:r>
              <a:rPr dirty="0"/>
              <a:t> </a:t>
            </a:r>
            <a:r>
              <a:rPr dirty="0" err="1"/>
              <a:t>ts</a:t>
            </a:r>
            <a:endParaRPr dirty="0"/>
          </a:p>
        </p:txBody>
      </p:sp>
      <p:pic>
        <p:nvPicPr>
          <p:cNvPr id="322" name="Grafik 4" descr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6971" y="2559102"/>
            <a:ext cx="4892469" cy="2499915"/>
          </a:xfrm>
          <a:prstGeom prst="rect">
            <a:avLst/>
          </a:prstGeom>
          <a:ln w="12700">
            <a:miter lim="400000"/>
          </a:ln>
        </p:spPr>
      </p:pic>
      <p:sp>
        <p:nvSpPr>
          <p:cNvPr id="323" name="Anbindung per Single-Sign-On an die in den beteiligten Bundesländern eingeführten Identitätsmanagementsysteme an die Plattform IDeRBlog ts…"/>
          <p:cNvSpPr txBox="1"/>
          <p:nvPr/>
        </p:nvSpPr>
        <p:spPr>
          <a:xfrm>
            <a:off x="6840000" y="2520000"/>
            <a:ext cx="5293827" cy="21798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marL="120315" indent="-120315" defTabSz="457200">
              <a:lnSpc>
                <a:spcPct val="115000"/>
              </a:lnSpc>
              <a:buSzPct val="100000"/>
              <a:buChar char="•"/>
              <a:tabLst>
                <a:tab pos="444500" algn="l"/>
                <a:tab pos="889000" algn="l"/>
                <a:tab pos="1346200" algn="l"/>
                <a:tab pos="1790700" algn="l"/>
                <a:tab pos="2247900" algn="l"/>
                <a:tab pos="2692400" algn="l"/>
                <a:tab pos="3136900" algn="l"/>
                <a:tab pos="3594100" algn="l"/>
                <a:tab pos="4038600" algn="l"/>
                <a:tab pos="4495800" algn="l"/>
                <a:tab pos="4940300" algn="l"/>
                <a:tab pos="5384800" algn="l"/>
                <a:tab pos="5791200" algn="l"/>
              </a:tabLst>
              <a:defRPr sz="1200">
                <a:uFill>
                  <a:solidFill>
                    <a:srgbClr val="000000"/>
                  </a:solidFill>
                </a:uFill>
              </a:defRPr>
            </a:pPr>
            <a:r>
              <a:rPr dirty="0" err="1">
                <a:solidFill>
                  <a:srgbClr val="45288C"/>
                </a:solidFill>
              </a:rPr>
              <a:t>Anbindung</a:t>
            </a:r>
            <a:r>
              <a:rPr dirty="0">
                <a:solidFill>
                  <a:srgbClr val="45288C"/>
                </a:solidFill>
              </a:rPr>
              <a:t> per Single-Sign-On an die in den </a:t>
            </a:r>
            <a:r>
              <a:rPr dirty="0" err="1">
                <a:solidFill>
                  <a:srgbClr val="45288C"/>
                </a:solidFill>
              </a:rPr>
              <a:t>beteiligten</a:t>
            </a:r>
            <a:r>
              <a:rPr dirty="0">
                <a:solidFill>
                  <a:srgbClr val="45288C"/>
                </a:solidFill>
              </a:rPr>
              <a:t> </a:t>
            </a:r>
            <a:r>
              <a:rPr dirty="0" err="1">
                <a:solidFill>
                  <a:srgbClr val="45288C"/>
                </a:solidFill>
              </a:rPr>
              <a:t>Bundesländern</a:t>
            </a:r>
            <a:r>
              <a:rPr dirty="0">
                <a:solidFill>
                  <a:srgbClr val="45288C"/>
                </a:solidFill>
              </a:rPr>
              <a:t> </a:t>
            </a:r>
            <a:r>
              <a:rPr dirty="0" err="1">
                <a:solidFill>
                  <a:srgbClr val="45288C"/>
                </a:solidFill>
              </a:rPr>
              <a:t>eingeführten</a:t>
            </a:r>
            <a:r>
              <a:rPr dirty="0">
                <a:solidFill>
                  <a:srgbClr val="45288C"/>
                </a:solidFill>
              </a:rPr>
              <a:t> </a:t>
            </a:r>
            <a:r>
              <a:rPr dirty="0" err="1">
                <a:solidFill>
                  <a:srgbClr val="45288C"/>
                </a:solidFill>
              </a:rPr>
              <a:t>Identitätsmanagementsysteme</a:t>
            </a:r>
            <a:r>
              <a:rPr dirty="0">
                <a:solidFill>
                  <a:srgbClr val="45288C"/>
                </a:solidFill>
              </a:rPr>
              <a:t> an die Plattform </a:t>
            </a:r>
            <a:r>
              <a:rPr dirty="0" err="1">
                <a:solidFill>
                  <a:srgbClr val="45288C"/>
                </a:solidFill>
              </a:rPr>
              <a:t>IDeRBlog</a:t>
            </a:r>
            <a:r>
              <a:rPr dirty="0">
                <a:solidFill>
                  <a:srgbClr val="45288C"/>
                </a:solidFill>
              </a:rPr>
              <a:t> </a:t>
            </a:r>
            <a:r>
              <a:rPr dirty="0" err="1">
                <a:solidFill>
                  <a:srgbClr val="45288C"/>
                </a:solidFill>
              </a:rPr>
              <a:t>ts</a:t>
            </a:r>
            <a:endParaRPr dirty="0">
              <a:solidFill>
                <a:srgbClr val="45288C"/>
              </a:solidFill>
            </a:endParaRPr>
          </a:p>
          <a:p>
            <a:pPr marL="120315" indent="-120315" defTabSz="457200">
              <a:lnSpc>
                <a:spcPct val="115000"/>
              </a:lnSpc>
              <a:buSzPct val="100000"/>
              <a:buChar char="•"/>
              <a:tabLst>
                <a:tab pos="444500" algn="l"/>
                <a:tab pos="889000" algn="l"/>
                <a:tab pos="1346200" algn="l"/>
                <a:tab pos="1790700" algn="l"/>
                <a:tab pos="2247900" algn="l"/>
                <a:tab pos="2692400" algn="l"/>
                <a:tab pos="3136900" algn="l"/>
                <a:tab pos="3594100" algn="l"/>
                <a:tab pos="4038600" algn="l"/>
                <a:tab pos="4495800" algn="l"/>
                <a:tab pos="4940300" algn="l"/>
                <a:tab pos="5384800" algn="l"/>
                <a:tab pos="5791200" algn="l"/>
              </a:tabLst>
              <a:defRPr sz="1200">
                <a:uFill>
                  <a:solidFill>
                    <a:srgbClr val="000000"/>
                  </a:solidFill>
                </a:uFill>
              </a:defRPr>
            </a:pPr>
            <a:endParaRPr dirty="0">
              <a:solidFill>
                <a:srgbClr val="45288C"/>
              </a:solidFill>
            </a:endParaRPr>
          </a:p>
          <a:p>
            <a:pPr marL="120315" indent="-120315" defTabSz="457200">
              <a:lnSpc>
                <a:spcPct val="115000"/>
              </a:lnSpc>
              <a:buSzPct val="100000"/>
              <a:buChar char="•"/>
              <a:tabLst>
                <a:tab pos="444500" algn="l"/>
                <a:tab pos="889000" algn="l"/>
                <a:tab pos="1346200" algn="l"/>
                <a:tab pos="1790700" algn="l"/>
                <a:tab pos="2247900" algn="l"/>
                <a:tab pos="2692400" algn="l"/>
                <a:tab pos="3136900" algn="l"/>
                <a:tab pos="3594100" algn="l"/>
                <a:tab pos="4038600" algn="l"/>
                <a:tab pos="4495800" algn="l"/>
                <a:tab pos="4940300" algn="l"/>
                <a:tab pos="5384800" algn="l"/>
                <a:tab pos="5791200" algn="l"/>
              </a:tabLst>
              <a:defRPr sz="1200">
                <a:uFill>
                  <a:solidFill>
                    <a:srgbClr val="000000"/>
                  </a:solidFill>
                </a:uFill>
              </a:defRPr>
            </a:pPr>
            <a:r>
              <a:rPr dirty="0" err="1">
                <a:solidFill>
                  <a:srgbClr val="45288C"/>
                </a:solidFill>
              </a:rPr>
              <a:t>Weiterentwicklung</a:t>
            </a:r>
            <a:r>
              <a:rPr dirty="0">
                <a:solidFill>
                  <a:srgbClr val="45288C"/>
                </a:solidFill>
              </a:rPr>
              <a:t> und </a:t>
            </a:r>
            <a:r>
              <a:rPr dirty="0" err="1">
                <a:solidFill>
                  <a:srgbClr val="45288C"/>
                </a:solidFill>
              </a:rPr>
              <a:t>Umgestaltung</a:t>
            </a:r>
            <a:r>
              <a:rPr dirty="0">
                <a:solidFill>
                  <a:srgbClr val="45288C"/>
                </a:solidFill>
              </a:rPr>
              <a:t> des User Interface (</a:t>
            </a:r>
            <a:r>
              <a:rPr dirty="0" err="1">
                <a:solidFill>
                  <a:srgbClr val="45288C"/>
                </a:solidFill>
              </a:rPr>
              <a:t>Benutzerober-fläche</a:t>
            </a:r>
            <a:r>
              <a:rPr dirty="0">
                <a:solidFill>
                  <a:srgbClr val="45288C"/>
                </a:solidFill>
              </a:rPr>
              <a:t>)</a:t>
            </a:r>
          </a:p>
          <a:p>
            <a:pPr marL="120315" indent="-120315" defTabSz="457200">
              <a:lnSpc>
                <a:spcPct val="115000"/>
              </a:lnSpc>
              <a:buSzPct val="100000"/>
              <a:buChar char="•"/>
              <a:tabLst>
                <a:tab pos="444500" algn="l"/>
                <a:tab pos="889000" algn="l"/>
                <a:tab pos="1346200" algn="l"/>
                <a:tab pos="1790700" algn="l"/>
                <a:tab pos="2247900" algn="l"/>
                <a:tab pos="2692400" algn="l"/>
                <a:tab pos="3136900" algn="l"/>
                <a:tab pos="3594100" algn="l"/>
                <a:tab pos="4038600" algn="l"/>
                <a:tab pos="4495800" algn="l"/>
                <a:tab pos="4940300" algn="l"/>
                <a:tab pos="5384800" algn="l"/>
                <a:tab pos="5791200" algn="l"/>
              </a:tabLst>
              <a:defRPr sz="1200">
                <a:uFill>
                  <a:solidFill>
                    <a:srgbClr val="000000"/>
                  </a:solidFill>
                </a:uFill>
              </a:defRPr>
            </a:pPr>
            <a:endParaRPr dirty="0">
              <a:solidFill>
                <a:srgbClr val="45288C"/>
              </a:solidFill>
            </a:endParaRPr>
          </a:p>
          <a:p>
            <a:pPr marL="120315" indent="-120315" defTabSz="457200">
              <a:lnSpc>
                <a:spcPct val="115000"/>
              </a:lnSpc>
              <a:buSzPct val="100000"/>
              <a:buChar char="•"/>
              <a:tabLst>
                <a:tab pos="444500" algn="l"/>
                <a:tab pos="889000" algn="l"/>
                <a:tab pos="1346200" algn="l"/>
                <a:tab pos="1790700" algn="l"/>
                <a:tab pos="2247900" algn="l"/>
                <a:tab pos="2692400" algn="l"/>
                <a:tab pos="3136900" algn="l"/>
                <a:tab pos="3594100" algn="l"/>
                <a:tab pos="4038600" algn="l"/>
                <a:tab pos="4495800" algn="l"/>
                <a:tab pos="4940300" algn="l"/>
                <a:tab pos="5384800" algn="l"/>
                <a:tab pos="5791200" algn="l"/>
              </a:tabLst>
              <a:defRPr sz="1200">
                <a:uFill>
                  <a:solidFill>
                    <a:srgbClr val="000000"/>
                  </a:solidFill>
                </a:uFill>
              </a:defRPr>
            </a:pPr>
            <a:r>
              <a:rPr dirty="0" err="1">
                <a:solidFill>
                  <a:srgbClr val="45288C"/>
                </a:solidFill>
              </a:rPr>
              <a:t>Erweiterung</a:t>
            </a:r>
            <a:r>
              <a:rPr dirty="0">
                <a:solidFill>
                  <a:srgbClr val="45288C"/>
                </a:solidFill>
              </a:rPr>
              <a:t> des </a:t>
            </a:r>
            <a:r>
              <a:rPr dirty="0" err="1">
                <a:solidFill>
                  <a:srgbClr val="45288C"/>
                </a:solidFill>
              </a:rPr>
              <a:t>Wörterbuchs</a:t>
            </a:r>
            <a:endParaRPr dirty="0">
              <a:solidFill>
                <a:srgbClr val="45288C"/>
              </a:solidFill>
            </a:endParaRPr>
          </a:p>
          <a:p>
            <a:pPr marL="120315" indent="-120315" defTabSz="457200">
              <a:lnSpc>
                <a:spcPct val="115000"/>
              </a:lnSpc>
              <a:buSzPct val="100000"/>
              <a:buChar char="•"/>
              <a:tabLst>
                <a:tab pos="444500" algn="l"/>
                <a:tab pos="889000" algn="l"/>
                <a:tab pos="1346200" algn="l"/>
                <a:tab pos="1790700" algn="l"/>
                <a:tab pos="2247900" algn="l"/>
                <a:tab pos="2692400" algn="l"/>
                <a:tab pos="3136900" algn="l"/>
                <a:tab pos="3594100" algn="l"/>
                <a:tab pos="4038600" algn="l"/>
                <a:tab pos="4495800" algn="l"/>
                <a:tab pos="4940300" algn="l"/>
                <a:tab pos="5384800" algn="l"/>
                <a:tab pos="5791200" algn="l"/>
              </a:tabLst>
              <a:defRPr sz="1200">
                <a:uFill>
                  <a:solidFill>
                    <a:srgbClr val="000000"/>
                  </a:solidFill>
                </a:uFill>
              </a:defRPr>
            </a:pPr>
            <a:endParaRPr dirty="0"/>
          </a:p>
          <a:p>
            <a:pPr defTabSz="457200">
              <a:lnSpc>
                <a:spcPct val="115000"/>
              </a:lnSpc>
              <a:tabLst>
                <a:tab pos="444500" algn="l"/>
                <a:tab pos="889000" algn="l"/>
                <a:tab pos="1346200" algn="l"/>
                <a:tab pos="1790700" algn="l"/>
                <a:tab pos="2247900" algn="l"/>
                <a:tab pos="2692400" algn="l"/>
                <a:tab pos="3136900" algn="l"/>
                <a:tab pos="3594100" algn="l"/>
                <a:tab pos="4038600" algn="l"/>
                <a:tab pos="4495800" algn="l"/>
                <a:tab pos="4940300" algn="l"/>
                <a:tab pos="5384800" algn="l"/>
                <a:tab pos="5791200" algn="l"/>
              </a:tabLst>
              <a:defRPr sz="2400">
                <a:solidFill>
                  <a:srgbClr val="45288C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rPr dirty="0" err="1"/>
              <a:t>Evaluationen</a:t>
            </a:r>
            <a:endParaRPr dirty="0"/>
          </a:p>
        </p:txBody>
      </p:sp>
    </p:spTree>
  </p:cSld>
  <p:clrMapOvr>
    <a:masterClrMapping/>
  </p:clrMapOvr>
  <p:transition spd="med"/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Titel 2"/>
          <p:cNvSpPr txBox="1">
            <a:spLocks noGrp="1"/>
          </p:cNvSpPr>
          <p:nvPr>
            <p:ph type="ctrTitle"/>
          </p:nvPr>
        </p:nvSpPr>
        <p:spPr>
          <a:xfrm>
            <a:off x="1536971" y="1646600"/>
            <a:ext cx="5281272" cy="75392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5288C"/>
                </a:solidFill>
              </a:defRPr>
            </a:lvl1pPr>
          </a:lstStyle>
          <a:p>
            <a:r>
              <a:rPr dirty="0" err="1"/>
              <a:t>Ziele</a:t>
            </a:r>
            <a:r>
              <a:rPr dirty="0"/>
              <a:t> </a:t>
            </a:r>
            <a:r>
              <a:rPr dirty="0" err="1"/>
              <a:t>IDeRBlog</a:t>
            </a:r>
            <a:r>
              <a:rPr dirty="0"/>
              <a:t> </a:t>
            </a:r>
            <a:r>
              <a:rPr dirty="0" err="1"/>
              <a:t>ts</a:t>
            </a:r>
            <a:endParaRPr dirty="0"/>
          </a:p>
        </p:txBody>
      </p:sp>
      <p:pic>
        <p:nvPicPr>
          <p:cNvPr id="326" name="Grafik 4" descr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6971" y="2559102"/>
            <a:ext cx="4892469" cy="2499915"/>
          </a:xfrm>
          <a:prstGeom prst="rect">
            <a:avLst/>
          </a:prstGeom>
          <a:ln w="12700">
            <a:miter lim="400000"/>
          </a:ln>
        </p:spPr>
      </p:pic>
      <p:sp>
        <p:nvSpPr>
          <p:cNvPr id="327" name="Anbindung per Single-Sign-On an die in den beteiligten Bundesländern eingeführten Identitätsmanagementsysteme an die Plattform IDeRBlog ts…"/>
          <p:cNvSpPr txBox="1"/>
          <p:nvPr/>
        </p:nvSpPr>
        <p:spPr>
          <a:xfrm>
            <a:off x="6840000" y="2520000"/>
            <a:ext cx="5293827" cy="26045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marL="120315" indent="-120315" defTabSz="457200">
              <a:lnSpc>
                <a:spcPct val="115000"/>
              </a:lnSpc>
              <a:buSzPct val="100000"/>
              <a:buChar char="•"/>
              <a:tabLst>
                <a:tab pos="444500" algn="l"/>
                <a:tab pos="889000" algn="l"/>
                <a:tab pos="1346200" algn="l"/>
                <a:tab pos="1790700" algn="l"/>
                <a:tab pos="2247900" algn="l"/>
                <a:tab pos="2692400" algn="l"/>
                <a:tab pos="3136900" algn="l"/>
                <a:tab pos="3594100" algn="l"/>
                <a:tab pos="4038600" algn="l"/>
                <a:tab pos="4495800" algn="l"/>
                <a:tab pos="4940300" algn="l"/>
                <a:tab pos="5384800" algn="l"/>
                <a:tab pos="5791200" algn="l"/>
              </a:tabLst>
              <a:defRPr sz="1200">
                <a:uFill>
                  <a:solidFill>
                    <a:srgbClr val="000000"/>
                  </a:solidFill>
                </a:uFill>
              </a:defRPr>
            </a:pPr>
            <a:r>
              <a:rPr dirty="0" err="1">
                <a:solidFill>
                  <a:srgbClr val="45288C"/>
                </a:solidFill>
              </a:rPr>
              <a:t>Anbindung</a:t>
            </a:r>
            <a:r>
              <a:rPr dirty="0">
                <a:solidFill>
                  <a:srgbClr val="45288C"/>
                </a:solidFill>
              </a:rPr>
              <a:t> per Single-Sign-On an die in den </a:t>
            </a:r>
            <a:r>
              <a:rPr dirty="0" err="1">
                <a:solidFill>
                  <a:srgbClr val="45288C"/>
                </a:solidFill>
              </a:rPr>
              <a:t>beteiligten</a:t>
            </a:r>
            <a:r>
              <a:rPr dirty="0">
                <a:solidFill>
                  <a:srgbClr val="45288C"/>
                </a:solidFill>
              </a:rPr>
              <a:t> </a:t>
            </a:r>
            <a:r>
              <a:rPr dirty="0" err="1">
                <a:solidFill>
                  <a:srgbClr val="45288C"/>
                </a:solidFill>
              </a:rPr>
              <a:t>Bundesländern</a:t>
            </a:r>
            <a:r>
              <a:rPr dirty="0">
                <a:solidFill>
                  <a:srgbClr val="45288C"/>
                </a:solidFill>
              </a:rPr>
              <a:t> </a:t>
            </a:r>
            <a:r>
              <a:rPr dirty="0" err="1">
                <a:solidFill>
                  <a:srgbClr val="45288C"/>
                </a:solidFill>
              </a:rPr>
              <a:t>eingeführten</a:t>
            </a:r>
            <a:r>
              <a:rPr dirty="0">
                <a:solidFill>
                  <a:srgbClr val="45288C"/>
                </a:solidFill>
              </a:rPr>
              <a:t> </a:t>
            </a:r>
            <a:r>
              <a:rPr dirty="0" err="1">
                <a:solidFill>
                  <a:srgbClr val="45288C"/>
                </a:solidFill>
              </a:rPr>
              <a:t>Identitätsmanagementsysteme</a:t>
            </a:r>
            <a:r>
              <a:rPr dirty="0">
                <a:solidFill>
                  <a:srgbClr val="45288C"/>
                </a:solidFill>
              </a:rPr>
              <a:t> an die Plattform </a:t>
            </a:r>
            <a:r>
              <a:rPr dirty="0" err="1">
                <a:solidFill>
                  <a:srgbClr val="45288C"/>
                </a:solidFill>
              </a:rPr>
              <a:t>IDeRBlog</a:t>
            </a:r>
            <a:r>
              <a:rPr dirty="0">
                <a:solidFill>
                  <a:srgbClr val="45288C"/>
                </a:solidFill>
              </a:rPr>
              <a:t> </a:t>
            </a:r>
            <a:r>
              <a:rPr dirty="0" err="1">
                <a:solidFill>
                  <a:srgbClr val="45288C"/>
                </a:solidFill>
              </a:rPr>
              <a:t>ts</a:t>
            </a:r>
            <a:endParaRPr dirty="0">
              <a:solidFill>
                <a:srgbClr val="45288C"/>
              </a:solidFill>
            </a:endParaRPr>
          </a:p>
          <a:p>
            <a:pPr marL="120315" indent="-120315" defTabSz="457200">
              <a:lnSpc>
                <a:spcPct val="115000"/>
              </a:lnSpc>
              <a:buSzPct val="100000"/>
              <a:buChar char="•"/>
              <a:tabLst>
                <a:tab pos="444500" algn="l"/>
                <a:tab pos="889000" algn="l"/>
                <a:tab pos="1346200" algn="l"/>
                <a:tab pos="1790700" algn="l"/>
                <a:tab pos="2247900" algn="l"/>
                <a:tab pos="2692400" algn="l"/>
                <a:tab pos="3136900" algn="l"/>
                <a:tab pos="3594100" algn="l"/>
                <a:tab pos="4038600" algn="l"/>
                <a:tab pos="4495800" algn="l"/>
                <a:tab pos="4940300" algn="l"/>
                <a:tab pos="5384800" algn="l"/>
                <a:tab pos="5791200" algn="l"/>
              </a:tabLst>
              <a:defRPr sz="1200">
                <a:uFill>
                  <a:solidFill>
                    <a:srgbClr val="000000"/>
                  </a:solidFill>
                </a:uFill>
              </a:defRPr>
            </a:pPr>
            <a:endParaRPr dirty="0">
              <a:solidFill>
                <a:srgbClr val="45288C"/>
              </a:solidFill>
            </a:endParaRPr>
          </a:p>
          <a:p>
            <a:pPr marL="120315" indent="-120315" defTabSz="457200">
              <a:lnSpc>
                <a:spcPct val="115000"/>
              </a:lnSpc>
              <a:buSzPct val="100000"/>
              <a:buChar char="•"/>
              <a:tabLst>
                <a:tab pos="444500" algn="l"/>
                <a:tab pos="889000" algn="l"/>
                <a:tab pos="1346200" algn="l"/>
                <a:tab pos="1790700" algn="l"/>
                <a:tab pos="2247900" algn="l"/>
                <a:tab pos="2692400" algn="l"/>
                <a:tab pos="3136900" algn="l"/>
                <a:tab pos="3594100" algn="l"/>
                <a:tab pos="4038600" algn="l"/>
                <a:tab pos="4495800" algn="l"/>
                <a:tab pos="4940300" algn="l"/>
                <a:tab pos="5384800" algn="l"/>
                <a:tab pos="5791200" algn="l"/>
              </a:tabLst>
              <a:defRPr sz="1200">
                <a:uFill>
                  <a:solidFill>
                    <a:srgbClr val="000000"/>
                  </a:solidFill>
                </a:uFill>
              </a:defRPr>
            </a:pPr>
            <a:r>
              <a:rPr dirty="0" err="1">
                <a:solidFill>
                  <a:srgbClr val="45288C"/>
                </a:solidFill>
              </a:rPr>
              <a:t>Weiterentwicklung</a:t>
            </a:r>
            <a:r>
              <a:rPr dirty="0">
                <a:solidFill>
                  <a:srgbClr val="45288C"/>
                </a:solidFill>
              </a:rPr>
              <a:t> und </a:t>
            </a:r>
            <a:r>
              <a:rPr dirty="0" err="1">
                <a:solidFill>
                  <a:srgbClr val="45288C"/>
                </a:solidFill>
              </a:rPr>
              <a:t>Umgestaltung</a:t>
            </a:r>
            <a:r>
              <a:rPr dirty="0">
                <a:solidFill>
                  <a:srgbClr val="45288C"/>
                </a:solidFill>
              </a:rPr>
              <a:t> des User Interface (</a:t>
            </a:r>
            <a:r>
              <a:rPr dirty="0" err="1">
                <a:solidFill>
                  <a:srgbClr val="45288C"/>
                </a:solidFill>
              </a:rPr>
              <a:t>Benutzerober-fläche</a:t>
            </a:r>
            <a:r>
              <a:rPr dirty="0">
                <a:solidFill>
                  <a:srgbClr val="45288C"/>
                </a:solidFill>
              </a:rPr>
              <a:t>)</a:t>
            </a:r>
          </a:p>
          <a:p>
            <a:pPr marL="120315" indent="-120315" defTabSz="457200">
              <a:lnSpc>
                <a:spcPct val="115000"/>
              </a:lnSpc>
              <a:buSzPct val="100000"/>
              <a:buChar char="•"/>
              <a:tabLst>
                <a:tab pos="444500" algn="l"/>
                <a:tab pos="889000" algn="l"/>
                <a:tab pos="1346200" algn="l"/>
                <a:tab pos="1790700" algn="l"/>
                <a:tab pos="2247900" algn="l"/>
                <a:tab pos="2692400" algn="l"/>
                <a:tab pos="3136900" algn="l"/>
                <a:tab pos="3594100" algn="l"/>
                <a:tab pos="4038600" algn="l"/>
                <a:tab pos="4495800" algn="l"/>
                <a:tab pos="4940300" algn="l"/>
                <a:tab pos="5384800" algn="l"/>
                <a:tab pos="5791200" algn="l"/>
              </a:tabLst>
              <a:defRPr sz="1200">
                <a:uFill>
                  <a:solidFill>
                    <a:srgbClr val="000000"/>
                  </a:solidFill>
                </a:uFill>
              </a:defRPr>
            </a:pPr>
            <a:endParaRPr dirty="0">
              <a:solidFill>
                <a:srgbClr val="45288C"/>
              </a:solidFill>
            </a:endParaRPr>
          </a:p>
          <a:p>
            <a:pPr marL="120315" indent="-120315" defTabSz="457200">
              <a:lnSpc>
                <a:spcPct val="115000"/>
              </a:lnSpc>
              <a:buSzPct val="100000"/>
              <a:buChar char="•"/>
              <a:tabLst>
                <a:tab pos="444500" algn="l"/>
                <a:tab pos="889000" algn="l"/>
                <a:tab pos="1346200" algn="l"/>
                <a:tab pos="1790700" algn="l"/>
                <a:tab pos="2247900" algn="l"/>
                <a:tab pos="2692400" algn="l"/>
                <a:tab pos="3136900" algn="l"/>
                <a:tab pos="3594100" algn="l"/>
                <a:tab pos="4038600" algn="l"/>
                <a:tab pos="4495800" algn="l"/>
                <a:tab pos="4940300" algn="l"/>
                <a:tab pos="5384800" algn="l"/>
                <a:tab pos="5791200" algn="l"/>
              </a:tabLst>
              <a:defRPr sz="1200">
                <a:uFill>
                  <a:solidFill>
                    <a:srgbClr val="000000"/>
                  </a:solidFill>
                </a:uFill>
              </a:defRPr>
            </a:pPr>
            <a:r>
              <a:rPr dirty="0" err="1">
                <a:solidFill>
                  <a:srgbClr val="45288C"/>
                </a:solidFill>
              </a:rPr>
              <a:t>Erweiterung</a:t>
            </a:r>
            <a:r>
              <a:rPr dirty="0">
                <a:solidFill>
                  <a:srgbClr val="45288C"/>
                </a:solidFill>
              </a:rPr>
              <a:t> des </a:t>
            </a:r>
            <a:r>
              <a:rPr dirty="0" err="1">
                <a:solidFill>
                  <a:srgbClr val="45288C"/>
                </a:solidFill>
              </a:rPr>
              <a:t>Wörterbuchs</a:t>
            </a:r>
            <a:endParaRPr dirty="0">
              <a:solidFill>
                <a:srgbClr val="45288C"/>
              </a:solidFill>
            </a:endParaRPr>
          </a:p>
          <a:p>
            <a:pPr marL="120315" indent="-120315" defTabSz="457200">
              <a:lnSpc>
                <a:spcPct val="115000"/>
              </a:lnSpc>
              <a:buSzPct val="100000"/>
              <a:buChar char="•"/>
              <a:tabLst>
                <a:tab pos="444500" algn="l"/>
                <a:tab pos="889000" algn="l"/>
                <a:tab pos="1346200" algn="l"/>
                <a:tab pos="1790700" algn="l"/>
                <a:tab pos="2247900" algn="l"/>
                <a:tab pos="2692400" algn="l"/>
                <a:tab pos="3136900" algn="l"/>
                <a:tab pos="3594100" algn="l"/>
                <a:tab pos="4038600" algn="l"/>
                <a:tab pos="4495800" algn="l"/>
                <a:tab pos="4940300" algn="l"/>
                <a:tab pos="5384800" algn="l"/>
                <a:tab pos="5791200" algn="l"/>
              </a:tabLst>
              <a:defRPr sz="1200">
                <a:uFill>
                  <a:solidFill>
                    <a:srgbClr val="000000"/>
                  </a:solidFill>
                </a:uFill>
              </a:defRPr>
            </a:pPr>
            <a:endParaRPr dirty="0">
              <a:solidFill>
                <a:srgbClr val="45288C"/>
              </a:solidFill>
            </a:endParaRPr>
          </a:p>
          <a:p>
            <a:pPr marL="120315" indent="-120315" defTabSz="457200">
              <a:lnSpc>
                <a:spcPct val="115000"/>
              </a:lnSpc>
              <a:buSzPct val="100000"/>
              <a:buChar char="•"/>
              <a:tabLst>
                <a:tab pos="444500" algn="l"/>
                <a:tab pos="889000" algn="l"/>
                <a:tab pos="1346200" algn="l"/>
                <a:tab pos="1790700" algn="l"/>
                <a:tab pos="2247900" algn="l"/>
                <a:tab pos="2692400" algn="l"/>
                <a:tab pos="3136900" algn="l"/>
                <a:tab pos="3594100" algn="l"/>
                <a:tab pos="4038600" algn="l"/>
                <a:tab pos="4495800" algn="l"/>
                <a:tab pos="4940300" algn="l"/>
                <a:tab pos="5384800" algn="l"/>
                <a:tab pos="5791200" algn="l"/>
              </a:tabLst>
              <a:defRPr sz="1200">
                <a:uFill>
                  <a:solidFill>
                    <a:srgbClr val="000000"/>
                  </a:solidFill>
                </a:uFill>
              </a:defRPr>
            </a:pPr>
            <a:r>
              <a:rPr dirty="0" err="1">
                <a:solidFill>
                  <a:srgbClr val="45288C"/>
                </a:solidFill>
              </a:rPr>
              <a:t>Evaluationen</a:t>
            </a:r>
            <a:endParaRPr dirty="0">
              <a:solidFill>
                <a:srgbClr val="45288C"/>
              </a:solidFill>
            </a:endParaRPr>
          </a:p>
          <a:p>
            <a:pPr marL="120315" indent="-120315" defTabSz="457200">
              <a:lnSpc>
                <a:spcPct val="115000"/>
              </a:lnSpc>
              <a:buSzPct val="100000"/>
              <a:buChar char="•"/>
              <a:tabLst>
                <a:tab pos="444500" algn="l"/>
                <a:tab pos="889000" algn="l"/>
                <a:tab pos="1346200" algn="l"/>
                <a:tab pos="1790700" algn="l"/>
                <a:tab pos="2247900" algn="l"/>
                <a:tab pos="2692400" algn="l"/>
                <a:tab pos="3136900" algn="l"/>
                <a:tab pos="3594100" algn="l"/>
                <a:tab pos="4038600" algn="l"/>
                <a:tab pos="4495800" algn="l"/>
                <a:tab pos="4940300" algn="l"/>
                <a:tab pos="5384800" algn="l"/>
                <a:tab pos="5791200" algn="l"/>
              </a:tabLst>
              <a:defRPr sz="1200">
                <a:uFill>
                  <a:solidFill>
                    <a:srgbClr val="000000"/>
                  </a:solidFill>
                </a:uFill>
              </a:defRPr>
            </a:pPr>
            <a:endParaRPr dirty="0"/>
          </a:p>
          <a:p>
            <a:pPr defTabSz="457200">
              <a:lnSpc>
                <a:spcPct val="115000"/>
              </a:lnSpc>
              <a:tabLst>
                <a:tab pos="444500" algn="l"/>
                <a:tab pos="889000" algn="l"/>
                <a:tab pos="1346200" algn="l"/>
                <a:tab pos="1790700" algn="l"/>
                <a:tab pos="2247900" algn="l"/>
                <a:tab pos="2692400" algn="l"/>
                <a:tab pos="3136900" algn="l"/>
                <a:tab pos="3594100" algn="l"/>
                <a:tab pos="4038600" algn="l"/>
                <a:tab pos="4495800" algn="l"/>
                <a:tab pos="4940300" algn="l"/>
                <a:tab pos="5384800" algn="l"/>
                <a:tab pos="5791200" algn="l"/>
              </a:tabLst>
              <a:defRPr sz="2400">
                <a:solidFill>
                  <a:srgbClr val="45288C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rPr dirty="0" err="1"/>
              <a:t>Wissenschaftliche</a:t>
            </a:r>
            <a:r>
              <a:rPr dirty="0"/>
              <a:t> </a:t>
            </a:r>
            <a:r>
              <a:rPr dirty="0" err="1"/>
              <a:t>Begleitung</a:t>
            </a:r>
            <a:endParaRPr dirty="0"/>
          </a:p>
        </p:txBody>
      </p:sp>
    </p:spTree>
  </p:cSld>
  <p:clrMapOvr>
    <a:masterClrMapping/>
  </p:clrMapOvr>
  <p:transition spd="med"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C9A05D-584F-10A1-980F-CCDD980250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Titel 2">
            <a:extLst>
              <a:ext uri="{FF2B5EF4-FFF2-40B4-BE49-F238E27FC236}">
                <a16:creationId xmlns:a16="http://schemas.microsoft.com/office/drawing/2014/main" id="{A29AAA98-41E7-D0AA-03C4-5F5F59205E31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36971" y="1646600"/>
            <a:ext cx="5281272" cy="75392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5288C"/>
                </a:solidFill>
              </a:defRPr>
            </a:lvl1pPr>
          </a:lstStyle>
          <a:p>
            <a:r>
              <a:rPr dirty="0" err="1"/>
              <a:t>IDeRBlog</a:t>
            </a:r>
            <a:r>
              <a:rPr dirty="0"/>
              <a:t> </a:t>
            </a:r>
            <a:r>
              <a:rPr dirty="0" err="1"/>
              <a:t>ts</a:t>
            </a:r>
            <a:r>
              <a:rPr lang="de-DE" dirty="0"/>
              <a:t> Spiel</a:t>
            </a:r>
            <a:endParaRPr dirty="0"/>
          </a:p>
        </p:txBody>
      </p:sp>
      <p:sp>
        <p:nvSpPr>
          <p:cNvPr id="327" name="Anbindung per Single-Sign-On an die in den beteiligten Bundesländern eingeführten Identitätsmanagementsysteme an die Plattform IDeRBlog ts…">
            <a:extLst>
              <a:ext uri="{FF2B5EF4-FFF2-40B4-BE49-F238E27FC236}">
                <a16:creationId xmlns:a16="http://schemas.microsoft.com/office/drawing/2014/main" id="{3D2BEA78-152A-F8F2-6859-79F462A3676F}"/>
              </a:ext>
            </a:extLst>
          </p:cNvPr>
          <p:cNvSpPr txBox="1"/>
          <p:nvPr/>
        </p:nvSpPr>
        <p:spPr>
          <a:xfrm>
            <a:off x="2877600" y="3142322"/>
            <a:ext cx="5293827" cy="2866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marL="120315" indent="-120315" defTabSz="457200">
              <a:lnSpc>
                <a:spcPct val="115000"/>
              </a:lnSpc>
              <a:buSzPct val="100000"/>
              <a:buChar char="•"/>
              <a:tabLst>
                <a:tab pos="444500" algn="l"/>
                <a:tab pos="889000" algn="l"/>
                <a:tab pos="1346200" algn="l"/>
                <a:tab pos="1790700" algn="l"/>
                <a:tab pos="2247900" algn="l"/>
                <a:tab pos="2692400" algn="l"/>
                <a:tab pos="3136900" algn="l"/>
                <a:tab pos="3594100" algn="l"/>
                <a:tab pos="4038600" algn="l"/>
                <a:tab pos="4495800" algn="l"/>
                <a:tab pos="4940300" algn="l"/>
                <a:tab pos="5384800" algn="l"/>
                <a:tab pos="5791200" algn="l"/>
              </a:tabLst>
              <a:defRPr sz="1200">
                <a:uFill>
                  <a:solidFill>
                    <a:srgbClr val="000000"/>
                  </a:solidFill>
                </a:uFill>
              </a:defRPr>
            </a:pPr>
            <a:r>
              <a:rPr lang="de-DE" dirty="0">
                <a:solidFill>
                  <a:srgbClr val="45288C"/>
                </a:solidFill>
              </a:rPr>
              <a:t>Platzhalter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9456698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Inhaltsplatzhalter 3" descr="Inhaltsplatzhalter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5857" y="1580943"/>
            <a:ext cx="2720285" cy="442595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761A4D-DD5A-9666-5495-0BC08242B4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Titel 2">
            <a:extLst>
              <a:ext uri="{FF2B5EF4-FFF2-40B4-BE49-F238E27FC236}">
                <a16:creationId xmlns:a16="http://schemas.microsoft.com/office/drawing/2014/main" id="{0A13D0D7-8030-EAE2-9C1F-862A181AD364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36971" y="1646600"/>
            <a:ext cx="5281272" cy="75392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5288C"/>
                </a:solidFill>
              </a:defRPr>
            </a:lvl1pPr>
          </a:lstStyle>
          <a:p>
            <a:r>
              <a:rPr lang="de-DE" dirty="0"/>
              <a:t>Ihr Auftrag</a:t>
            </a:r>
            <a:endParaRPr dirty="0"/>
          </a:p>
        </p:txBody>
      </p:sp>
      <p:sp>
        <p:nvSpPr>
          <p:cNvPr id="327" name="Anbindung per Single-Sign-On an die in den beteiligten Bundesländern eingeführten Identitätsmanagementsysteme an die Plattform IDeRBlog ts…">
            <a:extLst>
              <a:ext uri="{FF2B5EF4-FFF2-40B4-BE49-F238E27FC236}">
                <a16:creationId xmlns:a16="http://schemas.microsoft.com/office/drawing/2014/main" id="{59F39DA2-1BB1-15A4-1269-1E24A6505CD6}"/>
              </a:ext>
            </a:extLst>
          </p:cNvPr>
          <p:cNvSpPr txBox="1"/>
          <p:nvPr/>
        </p:nvSpPr>
        <p:spPr>
          <a:xfrm>
            <a:off x="1536971" y="2400526"/>
            <a:ext cx="3506977" cy="21798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defTabSz="457200">
              <a:lnSpc>
                <a:spcPct val="115000"/>
              </a:lnSpc>
              <a:buSzPct val="100000"/>
              <a:tabLst>
                <a:tab pos="444500" algn="l"/>
                <a:tab pos="889000" algn="l"/>
                <a:tab pos="1346200" algn="l"/>
                <a:tab pos="1790700" algn="l"/>
                <a:tab pos="2247900" algn="l"/>
                <a:tab pos="2692400" algn="l"/>
                <a:tab pos="3136900" algn="l"/>
                <a:tab pos="3594100" algn="l"/>
                <a:tab pos="4038600" algn="l"/>
                <a:tab pos="4495800" algn="l"/>
                <a:tab pos="4940300" algn="l"/>
                <a:tab pos="5384800" algn="l"/>
                <a:tab pos="5791200" algn="l"/>
              </a:tabLst>
              <a:defRPr sz="1200">
                <a:uFill>
                  <a:solidFill>
                    <a:srgbClr val="000000"/>
                  </a:solidFill>
                </a:uFill>
              </a:defRPr>
            </a:pPr>
            <a:r>
              <a:rPr lang="de-DE" sz="2400" dirty="0">
                <a:solidFill>
                  <a:srgbClr val="45288C"/>
                </a:solidFill>
              </a:rPr>
              <a:t>Erstellen Sie ein Unterrichtsszenario zu </a:t>
            </a:r>
            <a:r>
              <a:rPr lang="de-DE" sz="2400" dirty="0" err="1">
                <a:solidFill>
                  <a:srgbClr val="45288C"/>
                </a:solidFill>
              </a:rPr>
              <a:t>IDeRBlog</a:t>
            </a:r>
            <a:r>
              <a:rPr lang="de-DE" sz="2400" dirty="0">
                <a:solidFill>
                  <a:srgbClr val="45288C"/>
                </a:solidFill>
              </a:rPr>
              <a:t> </a:t>
            </a:r>
            <a:r>
              <a:rPr lang="de-DE" sz="2400" dirty="0" err="1">
                <a:solidFill>
                  <a:srgbClr val="45288C"/>
                </a:solidFill>
              </a:rPr>
              <a:t>ts</a:t>
            </a:r>
            <a:r>
              <a:rPr lang="de-DE" sz="2400" dirty="0">
                <a:solidFill>
                  <a:srgbClr val="45288C"/>
                </a:solidFill>
              </a:rPr>
              <a:t> für eines Ihrer aktuellen Unterrichtsthemen.</a:t>
            </a:r>
            <a:endParaRPr sz="2400" dirty="0"/>
          </a:p>
        </p:txBody>
      </p:sp>
      <p:pic>
        <p:nvPicPr>
          <p:cNvPr id="2" name="Grafik 4" descr="Grafik 4">
            <a:extLst>
              <a:ext uri="{FF2B5EF4-FFF2-40B4-BE49-F238E27FC236}">
                <a16:creationId xmlns:a16="http://schemas.microsoft.com/office/drawing/2014/main" id="{C2DF0988-0937-59BD-451D-CAA5EFC91B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0276" y="2400525"/>
            <a:ext cx="6614784" cy="3379968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608048642"/>
      </p:ext>
    </p:extLst>
  </p:cSld>
  <p:clrMapOvr>
    <a:masterClrMapping/>
  </p:clrMapOvr>
  <p:transition spd="med"/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Titel 2"/>
          <p:cNvSpPr txBox="1">
            <a:spLocks noGrp="1"/>
          </p:cNvSpPr>
          <p:nvPr>
            <p:ph type="ctrTitle"/>
          </p:nvPr>
        </p:nvSpPr>
        <p:spPr>
          <a:xfrm>
            <a:off x="1536971" y="1646600"/>
            <a:ext cx="5281272" cy="75392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5288C"/>
                </a:solidFill>
              </a:defRPr>
            </a:lvl1pPr>
          </a:lstStyle>
          <a:p>
            <a:r>
              <a:t>Fragen und Anmerkungen?</a:t>
            </a:r>
          </a:p>
        </p:txBody>
      </p:sp>
      <p:sp>
        <p:nvSpPr>
          <p:cNvPr id="330" name="Textfeld 19"/>
          <p:cNvSpPr txBox="1"/>
          <p:nvPr/>
        </p:nvSpPr>
        <p:spPr>
          <a:xfrm>
            <a:off x="4374815" y="2864041"/>
            <a:ext cx="3672413" cy="7078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sz="2000" b="1">
                <a:solidFill>
                  <a:srgbClr val="45288C"/>
                </a:solidFill>
              </a:defRPr>
            </a:pPr>
            <a:endParaRPr dirty="0"/>
          </a:p>
          <a:p>
            <a:pPr>
              <a:defRPr sz="2000" b="1"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</a:defRPr>
            </a:pPr>
            <a:r>
              <a:rPr dirty="0">
                <a:solidFill>
                  <a:srgbClr val="45288C"/>
                </a:solidFill>
              </a:rPr>
              <a:t>info@iderblog.eu </a:t>
            </a:r>
          </a:p>
        </p:txBody>
      </p:sp>
    </p:spTree>
  </p:cSld>
  <p:clrMapOvr>
    <a:masterClrMapping/>
  </p:clrMapOvr>
  <p:transition spd="med"/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Titel 5"/>
          <p:cNvSpPr txBox="1">
            <a:spLocks noGrp="1"/>
          </p:cNvSpPr>
          <p:nvPr>
            <p:ph type="ctrTitle"/>
          </p:nvPr>
        </p:nvSpPr>
        <p:spPr>
          <a:xfrm>
            <a:off x="2135561" y="2708917"/>
            <a:ext cx="7772401" cy="1470032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5288C"/>
                </a:solidFill>
              </a:defRPr>
            </a:lvl1pPr>
          </a:lstStyle>
          <a:p>
            <a:r>
              <a:t>Vielen Dank für Eure Aufmerksamkeit</a:t>
            </a:r>
          </a:p>
        </p:txBody>
      </p:sp>
    </p:spTree>
  </p:cSld>
  <p:clrMapOvr>
    <a:masterClrMapping/>
  </p:clrMapOvr>
  <p:transition spd="med"/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Titel 5"/>
          <p:cNvSpPr txBox="1">
            <a:spLocks noGrp="1"/>
          </p:cNvSpPr>
          <p:nvPr>
            <p:ph type="ctrTitle"/>
          </p:nvPr>
        </p:nvSpPr>
        <p:spPr>
          <a:xfrm>
            <a:off x="2209799" y="1844212"/>
            <a:ext cx="7772401" cy="1470032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5288C"/>
                </a:solidFill>
              </a:defRPr>
            </a:lvl1pPr>
          </a:lstStyle>
          <a:p>
            <a:r>
              <a:t>Bildnachweis</a:t>
            </a:r>
          </a:p>
        </p:txBody>
      </p:sp>
      <p:sp>
        <p:nvSpPr>
          <p:cNvPr id="335" name="Inhaltsplatzhalter 2"/>
          <p:cNvSpPr txBox="1">
            <a:spLocks noGrp="1"/>
          </p:cNvSpPr>
          <p:nvPr>
            <p:ph type="subTitle" sz="quarter" idx="1"/>
          </p:nvPr>
        </p:nvSpPr>
        <p:spPr>
          <a:xfrm>
            <a:off x="1981199" y="3314243"/>
            <a:ext cx="8229601" cy="1719472"/>
          </a:xfrm>
          <a:prstGeom prst="rect">
            <a:avLst/>
          </a:prstGeom>
        </p:spPr>
        <p:txBody>
          <a:bodyPr/>
          <a:lstStyle/>
          <a:p>
            <a:pPr algn="ctr">
              <a:defRPr sz="2400">
                <a:solidFill>
                  <a:srgbClr val="45288C"/>
                </a:solidFill>
              </a:defRPr>
            </a:pPr>
            <a:r>
              <a:t>Wenn nicht anders angegeben handelt es sich bei den Bildern um Screenshots der Seite IDeRBlog.eu</a:t>
            </a:r>
          </a:p>
          <a:p>
            <a:pPr algn="ctr">
              <a:defRPr sz="2400">
                <a:solidFill>
                  <a:srgbClr val="45288C"/>
                </a:solidFill>
              </a:defRPr>
            </a:pPr>
            <a:endParaRPr/>
          </a:p>
          <a:p>
            <a:pPr algn="ctr">
              <a:defRPr sz="2400">
                <a:solidFill>
                  <a:srgbClr val="45288C"/>
                </a:solidFill>
              </a:defRPr>
            </a:pPr>
            <a:r>
              <a:t>Diese stehen unter Creative Commons Lizenz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BBCDAB9B-23B1-BCBA-56F8-53C9FD33FD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2913" y="5033715"/>
            <a:ext cx="2402148" cy="400358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58DE01-9E96-9D21-7784-511C705813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Titel 5">
            <a:extLst>
              <a:ext uri="{FF2B5EF4-FFF2-40B4-BE49-F238E27FC236}">
                <a16:creationId xmlns:a16="http://schemas.microsoft.com/office/drawing/2014/main" id="{43F239FD-8137-9244-46B1-8EABEB1196FC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2135561" y="2708917"/>
            <a:ext cx="7772401" cy="1470032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5288C"/>
                </a:solidFill>
              </a:defRPr>
            </a:lvl1pPr>
          </a:lstStyle>
          <a:p>
            <a:r>
              <a:rPr lang="de-DE" dirty="0"/>
              <a:t>Zusammenfassung </a:t>
            </a:r>
            <a:br>
              <a:rPr lang="de-DE" dirty="0"/>
            </a:br>
            <a:br>
              <a:rPr lang="de-DE" dirty="0"/>
            </a:br>
            <a:r>
              <a:rPr lang="de-DE" dirty="0"/>
              <a:t>Weg des Textes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84066462"/>
      </p:ext>
    </p:extLst>
  </p:cSld>
  <p:clrMapOvr>
    <a:masterClrMapping/>
  </p:clrMapOvr>
  <p:transition spd="med"/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3" name="Grafik 4" descr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607" y="2687310"/>
            <a:ext cx="5175566" cy="2644570"/>
          </a:xfrm>
          <a:prstGeom prst="rect">
            <a:avLst/>
          </a:prstGeom>
          <a:ln w="12700">
            <a:miter lim="400000"/>
          </a:ln>
        </p:spPr>
      </p:pic>
      <p:sp>
        <p:nvSpPr>
          <p:cNvPr id="254" name="Shape 52"/>
          <p:cNvSpPr txBox="1"/>
          <p:nvPr/>
        </p:nvSpPr>
        <p:spPr>
          <a:xfrm>
            <a:off x="1464998" y="1748271"/>
            <a:ext cx="4160551" cy="6121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spcBef>
                <a:spcPts val="300"/>
              </a:spcBef>
              <a:defRPr sz="1600" b="1">
                <a:solidFill>
                  <a:srgbClr val="45288C"/>
                </a:solidFill>
              </a:defRPr>
            </a:pPr>
            <a:r>
              <a:rPr dirty="0" err="1"/>
              <a:t>I</a:t>
            </a:r>
            <a:r>
              <a:rPr dirty="0" err="1">
                <a:solidFill>
                  <a:srgbClr val="888888"/>
                </a:solidFill>
              </a:rPr>
              <a:t>ndiviuell</a:t>
            </a:r>
            <a:r>
              <a:rPr dirty="0">
                <a:solidFill>
                  <a:srgbClr val="888888"/>
                </a:solidFill>
              </a:rPr>
              <a:t> </a:t>
            </a:r>
            <a:r>
              <a:rPr dirty="0" err="1"/>
              <a:t>D</a:t>
            </a:r>
            <a:r>
              <a:rPr dirty="0" err="1">
                <a:solidFill>
                  <a:srgbClr val="888888"/>
                </a:solidFill>
              </a:rPr>
              <a:t>iffer</a:t>
            </a:r>
            <a:r>
              <a:rPr dirty="0" err="1"/>
              <a:t>E</a:t>
            </a:r>
            <a:r>
              <a:rPr dirty="0" err="1">
                <a:solidFill>
                  <a:srgbClr val="888888"/>
                </a:solidFill>
              </a:rPr>
              <a:t>nziert</a:t>
            </a:r>
            <a:r>
              <a:rPr dirty="0">
                <a:solidFill>
                  <a:srgbClr val="888888"/>
                </a:solidFill>
              </a:rPr>
              <a:t> </a:t>
            </a:r>
            <a:r>
              <a:rPr dirty="0" err="1"/>
              <a:t>R</a:t>
            </a:r>
            <a:r>
              <a:rPr dirty="0" err="1">
                <a:solidFill>
                  <a:srgbClr val="888888"/>
                </a:solidFill>
              </a:rPr>
              <a:t>ichtig</a:t>
            </a:r>
            <a:r>
              <a:rPr dirty="0">
                <a:solidFill>
                  <a:srgbClr val="888888"/>
                </a:solidFill>
              </a:rPr>
              <a:t> </a:t>
            </a:r>
            <a:r>
              <a:rPr dirty="0" err="1">
                <a:solidFill>
                  <a:srgbClr val="888888"/>
                </a:solidFill>
              </a:rPr>
              <a:t>schreiben</a:t>
            </a:r>
            <a:endParaRPr dirty="0">
              <a:solidFill>
                <a:srgbClr val="888888"/>
              </a:solidFill>
            </a:endParaRPr>
          </a:p>
          <a:p>
            <a:pPr algn="ctr">
              <a:spcBef>
                <a:spcPts val="300"/>
              </a:spcBef>
              <a:defRPr sz="1600" b="1">
                <a:solidFill>
                  <a:srgbClr val="45288C"/>
                </a:solidFill>
              </a:defRPr>
            </a:pPr>
            <a:r>
              <a:rPr dirty="0"/>
              <a:t>t</a:t>
            </a:r>
            <a:r>
              <a:rPr dirty="0">
                <a:solidFill>
                  <a:srgbClr val="888888"/>
                </a:solidFill>
              </a:rPr>
              <a:t>o </a:t>
            </a:r>
            <a:r>
              <a:rPr dirty="0"/>
              <a:t>s</a:t>
            </a:r>
            <a:r>
              <a:rPr dirty="0">
                <a:solidFill>
                  <a:srgbClr val="888888"/>
                </a:solidFill>
              </a:rPr>
              <a:t>chool</a:t>
            </a:r>
          </a:p>
        </p:txBody>
      </p:sp>
      <p:sp>
        <p:nvSpPr>
          <p:cNvPr id="255" name="Shape 52"/>
          <p:cNvSpPr txBox="1"/>
          <p:nvPr/>
        </p:nvSpPr>
        <p:spPr>
          <a:xfrm>
            <a:off x="1555752" y="5647673"/>
            <a:ext cx="3739275" cy="3327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spcBef>
                <a:spcPts val="300"/>
              </a:spcBef>
              <a:defRPr sz="1600" b="1">
                <a:solidFill>
                  <a:srgbClr val="45288C"/>
                </a:solidFill>
              </a:defRPr>
            </a:lvl1pPr>
          </a:lstStyle>
          <a:p>
            <a:r>
              <a:t>www.iderblog.eu</a:t>
            </a:r>
          </a:p>
        </p:txBody>
      </p:sp>
      <p:sp>
        <p:nvSpPr>
          <p:cNvPr id="256" name="Inhaltsplatzhalter 2"/>
          <p:cNvSpPr txBox="1">
            <a:spLocks noGrp="1"/>
          </p:cNvSpPr>
          <p:nvPr>
            <p:ph type="subTitle" sz="half" idx="1"/>
          </p:nvPr>
        </p:nvSpPr>
        <p:spPr>
          <a:xfrm>
            <a:off x="6840000" y="1619999"/>
            <a:ext cx="4694364" cy="4787789"/>
          </a:xfrm>
          <a:prstGeom prst="rect">
            <a:avLst/>
          </a:prstGeom>
        </p:spPr>
        <p:txBody>
          <a:bodyPr/>
          <a:lstStyle>
            <a:lvl1pPr algn="ctr">
              <a:spcBef>
                <a:spcPts val="500"/>
              </a:spcBef>
              <a:defRPr sz="2400">
                <a:solidFill>
                  <a:srgbClr val="45288C"/>
                </a:solidFill>
              </a:defRPr>
            </a:lvl1pPr>
          </a:lstStyle>
          <a:p>
            <a:r>
              <a:rPr dirty="0"/>
              <a:t>Schüler</a:t>
            </a:r>
            <a:r>
              <a:rPr lang="de-DE" dirty="0"/>
              <a:t>*</a:t>
            </a:r>
            <a:r>
              <a:rPr dirty="0" err="1"/>
              <a:t>innen</a:t>
            </a:r>
            <a:r>
              <a:rPr dirty="0"/>
              <a:t> </a:t>
            </a:r>
            <a:r>
              <a:rPr dirty="0" err="1"/>
              <a:t>bloggen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47993305"/>
      </p:ext>
    </p:extLst>
  </p:cSld>
  <p:clrMapOvr>
    <a:masterClrMapping/>
  </p:clrMapOvr>
  <p:transition spd="med"/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8" name="Grafik 4" descr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607" y="2687310"/>
            <a:ext cx="5175566" cy="2644570"/>
          </a:xfrm>
          <a:prstGeom prst="rect">
            <a:avLst/>
          </a:prstGeom>
          <a:ln w="12700">
            <a:miter lim="400000"/>
          </a:ln>
        </p:spPr>
      </p:pic>
      <p:sp>
        <p:nvSpPr>
          <p:cNvPr id="259" name="Shape 52"/>
          <p:cNvSpPr txBox="1"/>
          <p:nvPr/>
        </p:nvSpPr>
        <p:spPr>
          <a:xfrm>
            <a:off x="1464998" y="1748271"/>
            <a:ext cx="4160551" cy="6121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spcBef>
                <a:spcPts val="300"/>
              </a:spcBef>
              <a:defRPr sz="1600" b="1">
                <a:solidFill>
                  <a:srgbClr val="45288C"/>
                </a:solidFill>
              </a:defRPr>
            </a:pPr>
            <a:r>
              <a:t>I</a:t>
            </a:r>
            <a:r>
              <a:rPr>
                <a:solidFill>
                  <a:srgbClr val="888888"/>
                </a:solidFill>
              </a:rPr>
              <a:t>ndiviuell </a:t>
            </a:r>
            <a:r>
              <a:t>D</a:t>
            </a:r>
            <a:r>
              <a:rPr>
                <a:solidFill>
                  <a:srgbClr val="888888"/>
                </a:solidFill>
              </a:rPr>
              <a:t>iffer</a:t>
            </a:r>
            <a:r>
              <a:t>E</a:t>
            </a:r>
            <a:r>
              <a:rPr>
                <a:solidFill>
                  <a:srgbClr val="888888"/>
                </a:solidFill>
              </a:rPr>
              <a:t>nziert </a:t>
            </a:r>
            <a:r>
              <a:t>R</a:t>
            </a:r>
            <a:r>
              <a:rPr>
                <a:solidFill>
                  <a:srgbClr val="888888"/>
                </a:solidFill>
              </a:rPr>
              <a:t>ichtig schreiben</a:t>
            </a:r>
          </a:p>
          <a:p>
            <a:pPr algn="ctr">
              <a:spcBef>
                <a:spcPts val="300"/>
              </a:spcBef>
              <a:defRPr sz="1600" b="1">
                <a:solidFill>
                  <a:srgbClr val="45288C"/>
                </a:solidFill>
              </a:defRPr>
            </a:pPr>
            <a:r>
              <a:t>t</a:t>
            </a:r>
            <a:r>
              <a:rPr>
                <a:solidFill>
                  <a:srgbClr val="888888"/>
                </a:solidFill>
              </a:rPr>
              <a:t>o </a:t>
            </a:r>
            <a:r>
              <a:t>s</a:t>
            </a:r>
            <a:r>
              <a:rPr>
                <a:solidFill>
                  <a:srgbClr val="888888"/>
                </a:solidFill>
              </a:rPr>
              <a:t>chool</a:t>
            </a:r>
          </a:p>
        </p:txBody>
      </p:sp>
      <p:sp>
        <p:nvSpPr>
          <p:cNvPr id="260" name="Shape 52"/>
          <p:cNvSpPr txBox="1"/>
          <p:nvPr/>
        </p:nvSpPr>
        <p:spPr>
          <a:xfrm>
            <a:off x="1555752" y="5647673"/>
            <a:ext cx="3739275" cy="3327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spcBef>
                <a:spcPts val="300"/>
              </a:spcBef>
              <a:defRPr sz="1600" b="1">
                <a:solidFill>
                  <a:srgbClr val="45288C"/>
                </a:solidFill>
              </a:defRPr>
            </a:lvl1pPr>
          </a:lstStyle>
          <a:p>
            <a:r>
              <a:t>www.iderblog.eu</a:t>
            </a:r>
          </a:p>
        </p:txBody>
      </p:sp>
      <p:sp>
        <p:nvSpPr>
          <p:cNvPr id="261" name="Inhaltsplatzhalter 2"/>
          <p:cNvSpPr txBox="1"/>
          <p:nvPr/>
        </p:nvSpPr>
        <p:spPr>
          <a:xfrm>
            <a:off x="6840000" y="1619999"/>
            <a:ext cx="4878440" cy="4680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normAutofit/>
          </a:bodyPr>
          <a:lstStyle/>
          <a:p>
            <a:pPr algn="ctr">
              <a:lnSpc>
                <a:spcPct val="104999"/>
              </a:lnSpc>
              <a:spcBef>
                <a:spcPts val="500"/>
              </a:spcBef>
              <a:defRPr sz="2400">
                <a:solidFill>
                  <a:srgbClr val="BFBFBF"/>
                </a:solidFill>
              </a:defRPr>
            </a:pPr>
            <a:r>
              <a:rPr dirty="0"/>
              <a:t>Schüler</a:t>
            </a:r>
            <a:r>
              <a:rPr lang="de-DE" dirty="0"/>
              <a:t>*</a:t>
            </a:r>
            <a:r>
              <a:rPr dirty="0" err="1"/>
              <a:t>innen</a:t>
            </a:r>
            <a:r>
              <a:rPr dirty="0"/>
              <a:t> </a:t>
            </a:r>
            <a:r>
              <a:rPr dirty="0" err="1"/>
              <a:t>bloggen</a:t>
            </a:r>
            <a:endParaRPr dirty="0"/>
          </a:p>
          <a:p>
            <a:pPr algn="ctr">
              <a:lnSpc>
                <a:spcPct val="104999"/>
              </a:lnSpc>
              <a:defRPr sz="2400">
                <a:solidFill>
                  <a:srgbClr val="002D5B"/>
                </a:solidFill>
              </a:defRPr>
            </a:pPr>
            <a:endParaRPr dirty="0"/>
          </a:p>
          <a:p>
            <a:pPr algn="ctr">
              <a:lnSpc>
                <a:spcPct val="104999"/>
              </a:lnSpc>
              <a:spcBef>
                <a:spcPts val="500"/>
              </a:spcBef>
              <a:defRPr sz="2400">
                <a:solidFill>
                  <a:srgbClr val="45288C"/>
                </a:solidFill>
              </a:defRPr>
            </a:pPr>
            <a:r>
              <a:rPr dirty="0" err="1"/>
              <a:t>Korrektur</a:t>
            </a:r>
            <a:r>
              <a:rPr dirty="0"/>
              <a:t> &amp; </a:t>
            </a:r>
            <a:r>
              <a:rPr dirty="0" err="1"/>
              <a:t>Fehleranalyse</a:t>
            </a:r>
            <a:r>
              <a:rPr dirty="0"/>
              <a:t> </a:t>
            </a:r>
            <a:r>
              <a:rPr dirty="0" err="1"/>
              <a:t>durch</a:t>
            </a:r>
            <a:r>
              <a:rPr dirty="0"/>
              <a:t> </a:t>
            </a:r>
            <a:r>
              <a:rPr dirty="0" err="1"/>
              <a:t>intelligentes</a:t>
            </a:r>
            <a:r>
              <a:rPr dirty="0"/>
              <a:t> </a:t>
            </a:r>
            <a:r>
              <a:rPr dirty="0" err="1"/>
              <a:t>Wörterbuch</a:t>
            </a:r>
            <a:r>
              <a:rPr dirty="0"/>
              <a:t> </a:t>
            </a:r>
          </a:p>
        </p:txBody>
      </p:sp>
      <p:sp>
        <p:nvSpPr>
          <p:cNvPr id="262" name="Pfeil: nach unten 1"/>
          <p:cNvSpPr/>
          <p:nvPr/>
        </p:nvSpPr>
        <p:spPr>
          <a:xfrm>
            <a:off x="9182910" y="2059894"/>
            <a:ext cx="272375" cy="35992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3427"/>
                </a:moveTo>
                <a:lnTo>
                  <a:pt x="5400" y="13427"/>
                </a:lnTo>
                <a:lnTo>
                  <a:pt x="5400" y="0"/>
                </a:lnTo>
                <a:lnTo>
                  <a:pt x="16200" y="0"/>
                </a:lnTo>
                <a:lnTo>
                  <a:pt x="16200" y="13427"/>
                </a:lnTo>
                <a:lnTo>
                  <a:pt x="21600" y="13427"/>
                </a:lnTo>
                <a:lnTo>
                  <a:pt x="10800" y="21600"/>
                </a:lnTo>
                <a:close/>
              </a:path>
            </a:pathLst>
          </a:custGeom>
          <a:solidFill>
            <a:srgbClr val="FE8625"/>
          </a:solidFill>
          <a:ln w="25400">
            <a:solidFill>
              <a:srgbClr val="45288C"/>
            </a:solidFill>
          </a:ln>
        </p:spPr>
        <p:txBody>
          <a:bodyPr lIns="45718" tIns="45718" rIns="45718" bIns="45718" anchor="ctr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74766354"/>
      </p:ext>
    </p:extLst>
  </p:cSld>
  <p:clrMapOvr>
    <a:masterClrMapping/>
  </p:clrMapOvr>
  <p:transition spd="med"/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4" name="Grafik 4" descr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607" y="2687310"/>
            <a:ext cx="5175566" cy="2644570"/>
          </a:xfrm>
          <a:prstGeom prst="rect">
            <a:avLst/>
          </a:prstGeom>
          <a:ln w="12700">
            <a:miter lim="400000"/>
          </a:ln>
        </p:spPr>
      </p:pic>
      <p:sp>
        <p:nvSpPr>
          <p:cNvPr id="265" name="Shape 52"/>
          <p:cNvSpPr txBox="1"/>
          <p:nvPr/>
        </p:nvSpPr>
        <p:spPr>
          <a:xfrm>
            <a:off x="1464998" y="1748271"/>
            <a:ext cx="4160551" cy="6121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spcBef>
                <a:spcPts val="300"/>
              </a:spcBef>
              <a:defRPr sz="1600" b="1">
                <a:solidFill>
                  <a:srgbClr val="45288C"/>
                </a:solidFill>
              </a:defRPr>
            </a:pPr>
            <a:r>
              <a:t>I</a:t>
            </a:r>
            <a:r>
              <a:rPr>
                <a:solidFill>
                  <a:srgbClr val="888888"/>
                </a:solidFill>
              </a:rPr>
              <a:t>ndiviuell </a:t>
            </a:r>
            <a:r>
              <a:t>D</a:t>
            </a:r>
            <a:r>
              <a:rPr>
                <a:solidFill>
                  <a:srgbClr val="888888"/>
                </a:solidFill>
              </a:rPr>
              <a:t>iffer</a:t>
            </a:r>
            <a:r>
              <a:t>E</a:t>
            </a:r>
            <a:r>
              <a:rPr>
                <a:solidFill>
                  <a:srgbClr val="888888"/>
                </a:solidFill>
              </a:rPr>
              <a:t>nziert </a:t>
            </a:r>
            <a:r>
              <a:t>R</a:t>
            </a:r>
            <a:r>
              <a:rPr>
                <a:solidFill>
                  <a:srgbClr val="888888"/>
                </a:solidFill>
              </a:rPr>
              <a:t>ichtig schreiben</a:t>
            </a:r>
          </a:p>
          <a:p>
            <a:pPr algn="ctr">
              <a:spcBef>
                <a:spcPts val="300"/>
              </a:spcBef>
              <a:defRPr sz="1600" b="1">
                <a:solidFill>
                  <a:srgbClr val="45288C"/>
                </a:solidFill>
              </a:defRPr>
            </a:pPr>
            <a:r>
              <a:t>t</a:t>
            </a:r>
            <a:r>
              <a:rPr>
                <a:solidFill>
                  <a:srgbClr val="888888"/>
                </a:solidFill>
              </a:rPr>
              <a:t>o </a:t>
            </a:r>
            <a:r>
              <a:t>s</a:t>
            </a:r>
            <a:r>
              <a:rPr>
                <a:solidFill>
                  <a:srgbClr val="888888"/>
                </a:solidFill>
              </a:rPr>
              <a:t>chool</a:t>
            </a:r>
          </a:p>
        </p:txBody>
      </p:sp>
      <p:sp>
        <p:nvSpPr>
          <p:cNvPr id="266" name="Shape 52"/>
          <p:cNvSpPr txBox="1"/>
          <p:nvPr/>
        </p:nvSpPr>
        <p:spPr>
          <a:xfrm>
            <a:off x="1555752" y="5647673"/>
            <a:ext cx="3739275" cy="3327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spcBef>
                <a:spcPts val="300"/>
              </a:spcBef>
              <a:defRPr sz="1600" b="1">
                <a:solidFill>
                  <a:srgbClr val="45288C"/>
                </a:solidFill>
              </a:defRPr>
            </a:lvl1pPr>
          </a:lstStyle>
          <a:p>
            <a:r>
              <a:t>www.iderblog.eu</a:t>
            </a:r>
          </a:p>
        </p:txBody>
      </p:sp>
      <p:sp>
        <p:nvSpPr>
          <p:cNvPr id="267" name="Inhaltsplatzhalter 2"/>
          <p:cNvSpPr txBox="1">
            <a:spLocks noGrp="1"/>
          </p:cNvSpPr>
          <p:nvPr>
            <p:ph type="subTitle" sz="half" idx="1"/>
          </p:nvPr>
        </p:nvSpPr>
        <p:spPr>
          <a:xfrm>
            <a:off x="6840000" y="1619999"/>
            <a:ext cx="4694364" cy="4787789"/>
          </a:xfrm>
          <a:prstGeom prst="rect">
            <a:avLst/>
          </a:prstGeom>
        </p:spPr>
        <p:txBody>
          <a:bodyPr/>
          <a:lstStyle/>
          <a:p>
            <a:pPr algn="ctr">
              <a:spcBef>
                <a:spcPts val="500"/>
              </a:spcBef>
              <a:defRPr sz="2400">
                <a:solidFill>
                  <a:srgbClr val="BFBFBF"/>
                </a:solidFill>
              </a:defRPr>
            </a:pPr>
            <a:r>
              <a:rPr dirty="0"/>
              <a:t>Schüler</a:t>
            </a:r>
            <a:r>
              <a:rPr lang="de-DE" dirty="0"/>
              <a:t>*</a:t>
            </a:r>
            <a:r>
              <a:rPr dirty="0" err="1"/>
              <a:t>innen</a:t>
            </a:r>
            <a:r>
              <a:rPr dirty="0"/>
              <a:t> </a:t>
            </a:r>
            <a:r>
              <a:rPr dirty="0" err="1"/>
              <a:t>bloggen</a:t>
            </a:r>
            <a:endParaRPr dirty="0"/>
          </a:p>
          <a:p>
            <a:pPr algn="ctr">
              <a:defRPr sz="2400"/>
            </a:pPr>
            <a:endParaRPr dirty="0"/>
          </a:p>
          <a:p>
            <a:pPr algn="ctr">
              <a:spcBef>
                <a:spcPts val="500"/>
              </a:spcBef>
              <a:defRPr sz="2400">
                <a:solidFill>
                  <a:srgbClr val="BFBFBF"/>
                </a:solidFill>
              </a:defRPr>
            </a:pPr>
            <a:r>
              <a:rPr dirty="0" err="1"/>
              <a:t>Korrektur</a:t>
            </a:r>
            <a:r>
              <a:rPr dirty="0"/>
              <a:t> &amp; </a:t>
            </a:r>
            <a:r>
              <a:rPr dirty="0" err="1"/>
              <a:t>Fehleranalyse</a:t>
            </a:r>
            <a:r>
              <a:rPr dirty="0"/>
              <a:t> </a:t>
            </a:r>
            <a:r>
              <a:rPr dirty="0" err="1"/>
              <a:t>durch</a:t>
            </a:r>
            <a:r>
              <a:rPr dirty="0"/>
              <a:t> </a:t>
            </a:r>
            <a:r>
              <a:rPr dirty="0" err="1"/>
              <a:t>intelligentes</a:t>
            </a:r>
            <a:r>
              <a:rPr dirty="0"/>
              <a:t> </a:t>
            </a:r>
            <a:r>
              <a:rPr dirty="0" err="1"/>
              <a:t>Wörterbuch</a:t>
            </a:r>
            <a:r>
              <a:rPr dirty="0"/>
              <a:t> </a:t>
            </a:r>
          </a:p>
          <a:p>
            <a:pPr algn="ctr">
              <a:defRPr sz="2400"/>
            </a:pPr>
            <a:endParaRPr dirty="0"/>
          </a:p>
          <a:p>
            <a:pPr algn="ctr">
              <a:spcBef>
                <a:spcPts val="500"/>
              </a:spcBef>
              <a:defRPr sz="2400">
                <a:solidFill>
                  <a:srgbClr val="45288C"/>
                </a:solidFill>
              </a:defRPr>
            </a:pPr>
            <a:r>
              <a:rPr dirty="0" err="1"/>
              <a:t>Rückmeldung</a:t>
            </a:r>
            <a:r>
              <a:rPr dirty="0"/>
              <a:t> an Lehrer</a:t>
            </a:r>
            <a:r>
              <a:rPr lang="de-DE" dirty="0"/>
              <a:t>*</a:t>
            </a:r>
            <a:r>
              <a:rPr dirty="0" err="1"/>
              <a:t>innen</a:t>
            </a:r>
            <a:endParaRPr dirty="0"/>
          </a:p>
        </p:txBody>
      </p:sp>
      <p:sp>
        <p:nvSpPr>
          <p:cNvPr id="268" name="Pfeil: nach unten 2"/>
          <p:cNvSpPr/>
          <p:nvPr/>
        </p:nvSpPr>
        <p:spPr>
          <a:xfrm>
            <a:off x="9182910" y="2059894"/>
            <a:ext cx="272375" cy="35992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3427"/>
                </a:moveTo>
                <a:lnTo>
                  <a:pt x="5400" y="13427"/>
                </a:lnTo>
                <a:lnTo>
                  <a:pt x="5400" y="0"/>
                </a:lnTo>
                <a:lnTo>
                  <a:pt x="16200" y="0"/>
                </a:lnTo>
                <a:lnTo>
                  <a:pt x="16200" y="13427"/>
                </a:lnTo>
                <a:lnTo>
                  <a:pt x="21600" y="13427"/>
                </a:lnTo>
                <a:lnTo>
                  <a:pt x="10800" y="21600"/>
                </a:lnTo>
                <a:close/>
              </a:path>
            </a:pathLst>
          </a:custGeom>
          <a:solidFill>
            <a:srgbClr val="FE8625"/>
          </a:solidFill>
          <a:ln w="25400">
            <a:solidFill>
              <a:srgbClr val="45288C"/>
            </a:solidFill>
          </a:ln>
        </p:spPr>
        <p:txBody>
          <a:bodyPr lIns="45718" tIns="45718" rIns="45718" bIns="45718" anchor="ctr"/>
          <a:lstStyle/>
          <a:p>
            <a:endParaRPr/>
          </a:p>
        </p:txBody>
      </p:sp>
      <p:sp>
        <p:nvSpPr>
          <p:cNvPr id="269" name="Pfeil: nach unten 5"/>
          <p:cNvSpPr/>
          <p:nvPr/>
        </p:nvSpPr>
        <p:spPr>
          <a:xfrm>
            <a:off x="9173182" y="3321246"/>
            <a:ext cx="272375" cy="35992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3427"/>
                </a:moveTo>
                <a:lnTo>
                  <a:pt x="5400" y="13427"/>
                </a:lnTo>
                <a:lnTo>
                  <a:pt x="5400" y="0"/>
                </a:lnTo>
                <a:lnTo>
                  <a:pt x="16200" y="0"/>
                </a:lnTo>
                <a:lnTo>
                  <a:pt x="16200" y="13427"/>
                </a:lnTo>
                <a:lnTo>
                  <a:pt x="21600" y="13427"/>
                </a:lnTo>
                <a:lnTo>
                  <a:pt x="10800" y="21600"/>
                </a:lnTo>
                <a:close/>
              </a:path>
            </a:pathLst>
          </a:custGeom>
          <a:solidFill>
            <a:srgbClr val="FE8625"/>
          </a:solidFill>
          <a:ln w="25400">
            <a:solidFill>
              <a:srgbClr val="45288C"/>
            </a:solidFill>
          </a:ln>
        </p:spPr>
        <p:txBody>
          <a:bodyPr lIns="45718" tIns="45718" rIns="45718" bIns="45718" anchor="ctr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45074630"/>
      </p:ext>
    </p:extLst>
  </p:cSld>
  <p:clrMapOvr>
    <a:masterClrMapping/>
  </p:clrMapOvr>
  <p:transition spd="med"/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1" name="Grafik 4" descr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607" y="2687310"/>
            <a:ext cx="5175566" cy="2644570"/>
          </a:xfrm>
          <a:prstGeom prst="rect">
            <a:avLst/>
          </a:prstGeom>
          <a:ln w="12700">
            <a:miter lim="400000"/>
          </a:ln>
        </p:spPr>
      </p:pic>
      <p:sp>
        <p:nvSpPr>
          <p:cNvPr id="272" name="Shape 52"/>
          <p:cNvSpPr txBox="1"/>
          <p:nvPr/>
        </p:nvSpPr>
        <p:spPr>
          <a:xfrm>
            <a:off x="1464998" y="1748271"/>
            <a:ext cx="4160551" cy="6121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spcBef>
                <a:spcPts val="300"/>
              </a:spcBef>
              <a:defRPr sz="1600" b="1">
                <a:solidFill>
                  <a:srgbClr val="45288C"/>
                </a:solidFill>
              </a:defRPr>
            </a:pPr>
            <a:r>
              <a:t>I</a:t>
            </a:r>
            <a:r>
              <a:rPr>
                <a:solidFill>
                  <a:srgbClr val="888888"/>
                </a:solidFill>
              </a:rPr>
              <a:t>ndiviuell </a:t>
            </a:r>
            <a:r>
              <a:t>D</a:t>
            </a:r>
            <a:r>
              <a:rPr>
                <a:solidFill>
                  <a:srgbClr val="888888"/>
                </a:solidFill>
              </a:rPr>
              <a:t>iffer</a:t>
            </a:r>
            <a:r>
              <a:t>E</a:t>
            </a:r>
            <a:r>
              <a:rPr>
                <a:solidFill>
                  <a:srgbClr val="888888"/>
                </a:solidFill>
              </a:rPr>
              <a:t>nziert </a:t>
            </a:r>
            <a:r>
              <a:t>R</a:t>
            </a:r>
            <a:r>
              <a:rPr>
                <a:solidFill>
                  <a:srgbClr val="888888"/>
                </a:solidFill>
              </a:rPr>
              <a:t>ichtig schreiben</a:t>
            </a:r>
          </a:p>
          <a:p>
            <a:pPr algn="ctr">
              <a:spcBef>
                <a:spcPts val="300"/>
              </a:spcBef>
              <a:defRPr sz="1600" b="1">
                <a:solidFill>
                  <a:srgbClr val="45288C"/>
                </a:solidFill>
              </a:defRPr>
            </a:pPr>
            <a:r>
              <a:t>t</a:t>
            </a:r>
            <a:r>
              <a:rPr>
                <a:solidFill>
                  <a:srgbClr val="888888"/>
                </a:solidFill>
              </a:rPr>
              <a:t>o </a:t>
            </a:r>
            <a:r>
              <a:t>s</a:t>
            </a:r>
            <a:r>
              <a:rPr>
                <a:solidFill>
                  <a:srgbClr val="888888"/>
                </a:solidFill>
              </a:rPr>
              <a:t>chool</a:t>
            </a:r>
          </a:p>
        </p:txBody>
      </p:sp>
      <p:sp>
        <p:nvSpPr>
          <p:cNvPr id="273" name="Shape 52"/>
          <p:cNvSpPr txBox="1"/>
          <p:nvPr/>
        </p:nvSpPr>
        <p:spPr>
          <a:xfrm>
            <a:off x="1555752" y="5647673"/>
            <a:ext cx="3739275" cy="3327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spcBef>
                <a:spcPts val="300"/>
              </a:spcBef>
              <a:defRPr sz="1600" b="1">
                <a:solidFill>
                  <a:srgbClr val="45288C"/>
                </a:solidFill>
              </a:defRPr>
            </a:lvl1pPr>
          </a:lstStyle>
          <a:p>
            <a:r>
              <a:t>www.iderblog.eu</a:t>
            </a:r>
          </a:p>
        </p:txBody>
      </p:sp>
      <p:sp>
        <p:nvSpPr>
          <p:cNvPr id="274" name="Inhaltsplatzhalter 2"/>
          <p:cNvSpPr txBox="1"/>
          <p:nvPr/>
        </p:nvSpPr>
        <p:spPr>
          <a:xfrm>
            <a:off x="6840000" y="1619999"/>
            <a:ext cx="4694364" cy="47877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normAutofit/>
          </a:bodyPr>
          <a:lstStyle/>
          <a:p>
            <a:pPr algn="ctr" defTabSz="905255">
              <a:lnSpc>
                <a:spcPct val="104999"/>
              </a:lnSpc>
              <a:spcBef>
                <a:spcPts val="500"/>
              </a:spcBef>
              <a:defRPr sz="2300">
                <a:solidFill>
                  <a:srgbClr val="BFBFBF"/>
                </a:solidFill>
              </a:defRPr>
            </a:pPr>
            <a:r>
              <a:rPr dirty="0"/>
              <a:t>Schüler</a:t>
            </a:r>
            <a:r>
              <a:rPr lang="de-DE" dirty="0"/>
              <a:t>*</a:t>
            </a:r>
            <a:r>
              <a:rPr dirty="0" err="1"/>
              <a:t>innen</a:t>
            </a:r>
            <a:r>
              <a:rPr dirty="0"/>
              <a:t> </a:t>
            </a:r>
            <a:r>
              <a:rPr dirty="0" err="1"/>
              <a:t>bloggen</a:t>
            </a:r>
            <a:endParaRPr dirty="0"/>
          </a:p>
          <a:p>
            <a:pPr algn="ctr" defTabSz="905255">
              <a:lnSpc>
                <a:spcPct val="104999"/>
              </a:lnSpc>
              <a:defRPr sz="2300">
                <a:solidFill>
                  <a:srgbClr val="002D5B"/>
                </a:solidFill>
              </a:defRPr>
            </a:pPr>
            <a:endParaRPr dirty="0"/>
          </a:p>
          <a:p>
            <a:pPr algn="ctr" defTabSz="905255">
              <a:lnSpc>
                <a:spcPct val="104999"/>
              </a:lnSpc>
              <a:spcBef>
                <a:spcPts val="500"/>
              </a:spcBef>
              <a:defRPr sz="2300">
                <a:solidFill>
                  <a:srgbClr val="BFBFBF"/>
                </a:solidFill>
              </a:defRPr>
            </a:pPr>
            <a:r>
              <a:rPr dirty="0" err="1"/>
              <a:t>Korrektur</a:t>
            </a:r>
            <a:r>
              <a:rPr dirty="0"/>
              <a:t> &amp; </a:t>
            </a:r>
            <a:r>
              <a:rPr dirty="0" err="1"/>
              <a:t>Fehleranalyse</a:t>
            </a:r>
            <a:r>
              <a:rPr dirty="0"/>
              <a:t> </a:t>
            </a:r>
            <a:r>
              <a:rPr dirty="0" err="1"/>
              <a:t>durch</a:t>
            </a:r>
            <a:r>
              <a:rPr dirty="0"/>
              <a:t> </a:t>
            </a:r>
            <a:r>
              <a:rPr dirty="0" err="1"/>
              <a:t>intelligentes</a:t>
            </a:r>
            <a:r>
              <a:rPr dirty="0"/>
              <a:t> </a:t>
            </a:r>
            <a:r>
              <a:rPr dirty="0" err="1"/>
              <a:t>Wörterbuch</a:t>
            </a:r>
            <a:r>
              <a:rPr dirty="0"/>
              <a:t> </a:t>
            </a:r>
          </a:p>
          <a:p>
            <a:pPr algn="ctr" defTabSz="905255">
              <a:lnSpc>
                <a:spcPct val="104999"/>
              </a:lnSpc>
              <a:defRPr sz="2300">
                <a:solidFill>
                  <a:srgbClr val="002D5B"/>
                </a:solidFill>
              </a:defRPr>
            </a:pPr>
            <a:endParaRPr dirty="0"/>
          </a:p>
          <a:p>
            <a:pPr algn="ctr" defTabSz="905255">
              <a:lnSpc>
                <a:spcPct val="104999"/>
              </a:lnSpc>
              <a:spcBef>
                <a:spcPts val="500"/>
              </a:spcBef>
              <a:defRPr sz="2300">
                <a:solidFill>
                  <a:srgbClr val="BFBFBF"/>
                </a:solidFill>
              </a:defRPr>
            </a:pPr>
            <a:r>
              <a:rPr dirty="0" err="1"/>
              <a:t>Rückmeldung</a:t>
            </a:r>
            <a:r>
              <a:rPr dirty="0"/>
              <a:t> an Lehrer</a:t>
            </a:r>
            <a:r>
              <a:rPr lang="de-DE" dirty="0"/>
              <a:t>*i</a:t>
            </a:r>
            <a:r>
              <a:rPr dirty="0" err="1"/>
              <a:t>nnen</a:t>
            </a:r>
            <a:endParaRPr dirty="0"/>
          </a:p>
          <a:p>
            <a:pPr algn="ctr" defTabSz="905255">
              <a:lnSpc>
                <a:spcPct val="104999"/>
              </a:lnSpc>
              <a:defRPr sz="2300">
                <a:solidFill>
                  <a:srgbClr val="002D5B"/>
                </a:solidFill>
              </a:defRPr>
            </a:pPr>
            <a:endParaRPr dirty="0"/>
          </a:p>
          <a:p>
            <a:pPr algn="ctr" defTabSz="905255">
              <a:lnSpc>
                <a:spcPct val="104999"/>
              </a:lnSpc>
              <a:spcBef>
                <a:spcPts val="500"/>
              </a:spcBef>
              <a:defRPr sz="2300">
                <a:solidFill>
                  <a:srgbClr val="45288C"/>
                </a:solidFill>
              </a:defRPr>
            </a:pPr>
            <a:r>
              <a:rPr dirty="0" err="1"/>
              <a:t>Rückmeldung</a:t>
            </a:r>
            <a:r>
              <a:rPr dirty="0"/>
              <a:t> an Schüler</a:t>
            </a:r>
            <a:r>
              <a:rPr lang="de-DE" dirty="0"/>
              <a:t>*</a:t>
            </a:r>
            <a:r>
              <a:rPr dirty="0" err="1"/>
              <a:t>innen</a:t>
            </a:r>
            <a:r>
              <a:rPr lang="de-DE" dirty="0"/>
              <a:t> </a:t>
            </a:r>
            <a:r>
              <a:rPr dirty="0"/>
              <a:t>&amp; </a:t>
            </a:r>
            <a:r>
              <a:rPr dirty="0" err="1"/>
              <a:t>Zuordnung</a:t>
            </a:r>
            <a:r>
              <a:rPr dirty="0"/>
              <a:t> von </a:t>
            </a:r>
            <a:r>
              <a:rPr dirty="0" err="1"/>
              <a:t>individuellen</a:t>
            </a:r>
            <a:r>
              <a:rPr dirty="0"/>
              <a:t> </a:t>
            </a:r>
            <a:r>
              <a:rPr dirty="0" err="1"/>
              <a:t>Übungskursen</a:t>
            </a:r>
            <a:endParaRPr dirty="0"/>
          </a:p>
        </p:txBody>
      </p:sp>
      <p:sp>
        <p:nvSpPr>
          <p:cNvPr id="275" name="Pfeil: nach unten 1"/>
          <p:cNvSpPr/>
          <p:nvPr/>
        </p:nvSpPr>
        <p:spPr>
          <a:xfrm>
            <a:off x="9182910" y="2059894"/>
            <a:ext cx="272375" cy="35992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3427"/>
                </a:moveTo>
                <a:lnTo>
                  <a:pt x="5400" y="13427"/>
                </a:lnTo>
                <a:lnTo>
                  <a:pt x="5400" y="0"/>
                </a:lnTo>
                <a:lnTo>
                  <a:pt x="16200" y="0"/>
                </a:lnTo>
                <a:lnTo>
                  <a:pt x="16200" y="13427"/>
                </a:lnTo>
                <a:lnTo>
                  <a:pt x="21600" y="13427"/>
                </a:lnTo>
                <a:lnTo>
                  <a:pt x="10800" y="21600"/>
                </a:lnTo>
                <a:close/>
              </a:path>
            </a:pathLst>
          </a:custGeom>
          <a:solidFill>
            <a:srgbClr val="FE8625"/>
          </a:solidFill>
          <a:ln w="25400">
            <a:solidFill>
              <a:srgbClr val="45288C"/>
            </a:solidFill>
          </a:ln>
        </p:spPr>
        <p:txBody>
          <a:bodyPr lIns="45718" tIns="45718" rIns="45718" bIns="45718" anchor="ctr"/>
          <a:lstStyle/>
          <a:p>
            <a:endParaRPr/>
          </a:p>
        </p:txBody>
      </p:sp>
      <p:sp>
        <p:nvSpPr>
          <p:cNvPr id="276" name="Pfeil: nach unten 2"/>
          <p:cNvSpPr/>
          <p:nvPr/>
        </p:nvSpPr>
        <p:spPr>
          <a:xfrm>
            <a:off x="9182910" y="3249037"/>
            <a:ext cx="272375" cy="35992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3427"/>
                </a:moveTo>
                <a:lnTo>
                  <a:pt x="5400" y="13427"/>
                </a:lnTo>
                <a:lnTo>
                  <a:pt x="5400" y="0"/>
                </a:lnTo>
                <a:lnTo>
                  <a:pt x="16200" y="0"/>
                </a:lnTo>
                <a:lnTo>
                  <a:pt x="16200" y="13427"/>
                </a:lnTo>
                <a:lnTo>
                  <a:pt x="21600" y="13427"/>
                </a:lnTo>
                <a:lnTo>
                  <a:pt x="10800" y="21600"/>
                </a:lnTo>
                <a:close/>
              </a:path>
            </a:pathLst>
          </a:custGeom>
          <a:solidFill>
            <a:srgbClr val="FE8625"/>
          </a:solidFill>
          <a:ln w="25400">
            <a:solidFill>
              <a:srgbClr val="45288C"/>
            </a:solidFill>
          </a:ln>
        </p:spPr>
        <p:txBody>
          <a:bodyPr lIns="45718" tIns="45718" rIns="45718" bIns="45718" anchor="ctr"/>
          <a:lstStyle/>
          <a:p>
            <a:endParaRPr/>
          </a:p>
        </p:txBody>
      </p:sp>
      <p:sp>
        <p:nvSpPr>
          <p:cNvPr id="277" name="Pfeil: nach unten 5"/>
          <p:cNvSpPr/>
          <p:nvPr/>
        </p:nvSpPr>
        <p:spPr>
          <a:xfrm>
            <a:off x="9182910" y="4009595"/>
            <a:ext cx="272375" cy="35992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3427"/>
                </a:moveTo>
                <a:lnTo>
                  <a:pt x="5400" y="13427"/>
                </a:lnTo>
                <a:lnTo>
                  <a:pt x="5400" y="0"/>
                </a:lnTo>
                <a:lnTo>
                  <a:pt x="16200" y="0"/>
                </a:lnTo>
                <a:lnTo>
                  <a:pt x="16200" y="13427"/>
                </a:lnTo>
                <a:lnTo>
                  <a:pt x="21600" y="13427"/>
                </a:lnTo>
                <a:lnTo>
                  <a:pt x="10800" y="21600"/>
                </a:lnTo>
                <a:close/>
              </a:path>
            </a:pathLst>
          </a:custGeom>
          <a:solidFill>
            <a:srgbClr val="FE8625"/>
          </a:solidFill>
          <a:ln w="25400">
            <a:solidFill>
              <a:srgbClr val="45288C"/>
            </a:solidFill>
          </a:ln>
        </p:spPr>
        <p:txBody>
          <a:bodyPr lIns="45718" tIns="45718" rIns="45718" bIns="45718" anchor="ctr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15082943"/>
      </p:ext>
    </p:extLst>
  </p:cSld>
  <p:clrMapOvr>
    <a:masterClrMapping/>
  </p:clrMapOvr>
  <p:transition spd="med"/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9" name="Grafik 4" descr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607" y="2687310"/>
            <a:ext cx="5175566" cy="2644570"/>
          </a:xfrm>
          <a:prstGeom prst="rect">
            <a:avLst/>
          </a:prstGeom>
          <a:ln w="12700">
            <a:miter lim="400000"/>
          </a:ln>
        </p:spPr>
      </p:pic>
      <p:sp>
        <p:nvSpPr>
          <p:cNvPr id="280" name="Shape 52"/>
          <p:cNvSpPr txBox="1"/>
          <p:nvPr/>
        </p:nvSpPr>
        <p:spPr>
          <a:xfrm>
            <a:off x="1464998" y="1748271"/>
            <a:ext cx="4160551" cy="6121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spcBef>
                <a:spcPts val="300"/>
              </a:spcBef>
              <a:defRPr sz="1600" b="1">
                <a:solidFill>
                  <a:srgbClr val="45288C"/>
                </a:solidFill>
              </a:defRPr>
            </a:pPr>
            <a:r>
              <a:t>I</a:t>
            </a:r>
            <a:r>
              <a:rPr>
                <a:solidFill>
                  <a:srgbClr val="888888"/>
                </a:solidFill>
              </a:rPr>
              <a:t>ndiviuell </a:t>
            </a:r>
            <a:r>
              <a:t>D</a:t>
            </a:r>
            <a:r>
              <a:rPr>
                <a:solidFill>
                  <a:srgbClr val="888888"/>
                </a:solidFill>
              </a:rPr>
              <a:t>iffer</a:t>
            </a:r>
            <a:r>
              <a:t>E</a:t>
            </a:r>
            <a:r>
              <a:rPr>
                <a:solidFill>
                  <a:srgbClr val="888888"/>
                </a:solidFill>
              </a:rPr>
              <a:t>nziert </a:t>
            </a:r>
            <a:r>
              <a:t>R</a:t>
            </a:r>
            <a:r>
              <a:rPr>
                <a:solidFill>
                  <a:srgbClr val="888888"/>
                </a:solidFill>
              </a:rPr>
              <a:t>ichtig schreiben</a:t>
            </a:r>
          </a:p>
          <a:p>
            <a:pPr algn="ctr">
              <a:spcBef>
                <a:spcPts val="300"/>
              </a:spcBef>
              <a:defRPr sz="1600" b="1">
                <a:solidFill>
                  <a:srgbClr val="45288C"/>
                </a:solidFill>
              </a:defRPr>
            </a:pPr>
            <a:r>
              <a:t>t</a:t>
            </a:r>
            <a:r>
              <a:rPr>
                <a:solidFill>
                  <a:srgbClr val="888888"/>
                </a:solidFill>
              </a:rPr>
              <a:t>o </a:t>
            </a:r>
            <a:r>
              <a:t>s</a:t>
            </a:r>
            <a:r>
              <a:rPr>
                <a:solidFill>
                  <a:srgbClr val="888888"/>
                </a:solidFill>
              </a:rPr>
              <a:t>chool</a:t>
            </a:r>
          </a:p>
        </p:txBody>
      </p:sp>
      <p:sp>
        <p:nvSpPr>
          <p:cNvPr id="281" name="Shape 52"/>
          <p:cNvSpPr txBox="1"/>
          <p:nvPr/>
        </p:nvSpPr>
        <p:spPr>
          <a:xfrm>
            <a:off x="1555752" y="5647673"/>
            <a:ext cx="3739275" cy="3327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spcBef>
                <a:spcPts val="300"/>
              </a:spcBef>
              <a:defRPr sz="1600" b="1">
                <a:solidFill>
                  <a:srgbClr val="45288C"/>
                </a:solidFill>
              </a:defRPr>
            </a:lvl1pPr>
          </a:lstStyle>
          <a:p>
            <a:r>
              <a:t>www.iderblog.eu</a:t>
            </a:r>
          </a:p>
        </p:txBody>
      </p:sp>
      <p:sp>
        <p:nvSpPr>
          <p:cNvPr id="282" name="Inhaltsplatzhalter 2"/>
          <p:cNvSpPr txBox="1">
            <a:spLocks noGrp="1"/>
          </p:cNvSpPr>
          <p:nvPr>
            <p:ph type="subTitle" sz="half" idx="1"/>
          </p:nvPr>
        </p:nvSpPr>
        <p:spPr>
          <a:xfrm>
            <a:off x="6840000" y="1620000"/>
            <a:ext cx="4114801" cy="4525963"/>
          </a:xfrm>
          <a:prstGeom prst="rect">
            <a:avLst/>
          </a:prstGeom>
        </p:spPr>
        <p:txBody>
          <a:bodyPr/>
          <a:lstStyle/>
          <a:p>
            <a:pPr defTabSz="868680">
              <a:lnSpc>
                <a:spcPct val="90000"/>
              </a:lnSpc>
              <a:spcBef>
                <a:spcPts val="500"/>
              </a:spcBef>
              <a:defRPr sz="2200">
                <a:solidFill>
                  <a:srgbClr val="45288C"/>
                </a:solidFill>
              </a:defRPr>
            </a:pPr>
            <a:r>
              <a:rPr dirty="0" err="1"/>
              <a:t>Veröffentlichung</a:t>
            </a:r>
            <a:r>
              <a:rPr dirty="0"/>
              <a:t> des Blogs </a:t>
            </a:r>
            <a:r>
              <a:rPr dirty="0" err="1"/>
              <a:t>innerhalb</a:t>
            </a:r>
            <a:r>
              <a:rPr dirty="0"/>
              <a:t> der Klasse</a:t>
            </a:r>
          </a:p>
          <a:p>
            <a:pPr defTabSz="868680">
              <a:lnSpc>
                <a:spcPct val="90000"/>
              </a:lnSpc>
              <a:defRPr sz="2200">
                <a:solidFill>
                  <a:srgbClr val="45288C"/>
                </a:solidFill>
              </a:defRPr>
            </a:pPr>
            <a:endParaRPr dirty="0"/>
          </a:p>
          <a:p>
            <a:pPr defTabSz="868680">
              <a:lnSpc>
                <a:spcPct val="90000"/>
              </a:lnSpc>
              <a:spcBef>
                <a:spcPts val="500"/>
              </a:spcBef>
              <a:defRPr sz="2200">
                <a:solidFill>
                  <a:srgbClr val="45288C"/>
                </a:solidFill>
              </a:defRPr>
            </a:pPr>
            <a:r>
              <a:rPr dirty="0" err="1"/>
              <a:t>Veröffentlichung</a:t>
            </a:r>
            <a:r>
              <a:rPr dirty="0"/>
              <a:t> </a:t>
            </a:r>
            <a:r>
              <a:rPr dirty="0" err="1"/>
              <a:t>erfolgt</a:t>
            </a:r>
            <a:r>
              <a:rPr dirty="0"/>
              <a:t> </a:t>
            </a:r>
            <a:r>
              <a:rPr dirty="0" err="1"/>
              <a:t>nach</a:t>
            </a:r>
            <a:r>
              <a:rPr dirty="0"/>
              <a:t> </a:t>
            </a:r>
            <a:r>
              <a:rPr dirty="0" err="1"/>
              <a:t>Prüfung</a:t>
            </a:r>
            <a:r>
              <a:rPr dirty="0"/>
              <a:t> des </a:t>
            </a:r>
            <a:r>
              <a:rPr dirty="0" err="1"/>
              <a:t>Textes</a:t>
            </a:r>
            <a:r>
              <a:rPr dirty="0"/>
              <a:t> </a:t>
            </a:r>
            <a:r>
              <a:rPr dirty="0" err="1"/>
              <a:t>durch</a:t>
            </a:r>
            <a:r>
              <a:rPr dirty="0"/>
              <a:t> die </a:t>
            </a:r>
            <a:r>
              <a:rPr lang="de-DE" dirty="0"/>
              <a:t>Schüler*innen</a:t>
            </a:r>
            <a:endParaRPr dirty="0"/>
          </a:p>
          <a:p>
            <a:pPr defTabSz="868680">
              <a:lnSpc>
                <a:spcPct val="90000"/>
              </a:lnSpc>
              <a:defRPr sz="2200">
                <a:solidFill>
                  <a:srgbClr val="45288C"/>
                </a:solidFill>
              </a:defRPr>
            </a:pPr>
            <a:endParaRPr dirty="0"/>
          </a:p>
          <a:p>
            <a:pPr defTabSz="868680">
              <a:lnSpc>
                <a:spcPct val="90000"/>
              </a:lnSpc>
              <a:spcBef>
                <a:spcPts val="500"/>
              </a:spcBef>
              <a:defRPr sz="2200">
                <a:solidFill>
                  <a:srgbClr val="45288C"/>
                </a:solidFill>
              </a:defRPr>
            </a:pPr>
            <a:r>
              <a:rPr dirty="0"/>
              <a:t>Schüler</a:t>
            </a:r>
            <a:r>
              <a:rPr lang="de-DE" dirty="0"/>
              <a:t>*</a:t>
            </a:r>
            <a:r>
              <a:rPr dirty="0" err="1"/>
              <a:t>innen</a:t>
            </a:r>
            <a:r>
              <a:rPr dirty="0"/>
              <a:t> </a:t>
            </a:r>
            <a:r>
              <a:rPr dirty="0" err="1"/>
              <a:t>können</a:t>
            </a:r>
            <a:r>
              <a:rPr dirty="0"/>
              <a:t> Texte der </a:t>
            </a:r>
            <a:r>
              <a:rPr dirty="0" err="1"/>
              <a:t>Mitschüler</a:t>
            </a:r>
            <a:r>
              <a:rPr lang="de-DE" dirty="0"/>
              <a:t>*innen</a:t>
            </a:r>
            <a:r>
              <a:rPr dirty="0"/>
              <a:t> </a:t>
            </a:r>
            <a:r>
              <a:rPr dirty="0" err="1"/>
              <a:t>lesen</a:t>
            </a:r>
            <a:r>
              <a:rPr dirty="0"/>
              <a:t> &amp; </a:t>
            </a:r>
            <a:r>
              <a:rPr dirty="0" err="1"/>
              <a:t>kommentieren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36201290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Titel 2"/>
          <p:cNvSpPr txBox="1">
            <a:spLocks noGrp="1"/>
          </p:cNvSpPr>
          <p:nvPr>
            <p:ph type="ctrTitle"/>
          </p:nvPr>
        </p:nvSpPr>
        <p:spPr>
          <a:xfrm>
            <a:off x="1536971" y="1646600"/>
            <a:ext cx="4038881" cy="753927"/>
          </a:xfrm>
          <a:prstGeom prst="rect">
            <a:avLst/>
          </a:prstGeom>
        </p:spPr>
        <p:txBody>
          <a:bodyPr/>
          <a:lstStyle/>
          <a:p>
            <a:pPr defTabSz="850391">
              <a:defRPr sz="2511">
                <a:solidFill>
                  <a:srgbClr val="45288C"/>
                </a:solidFill>
              </a:defRPr>
            </a:pPr>
            <a:r>
              <a:t>und </a:t>
            </a:r>
            <a:br/>
            <a:r>
              <a:t>dann?</a:t>
            </a:r>
          </a:p>
        </p:txBody>
      </p:sp>
      <p:pic>
        <p:nvPicPr>
          <p:cNvPr id="147" name="Grafik 5" descr="Grafik 5"/>
          <p:cNvPicPr>
            <a:picLocks noChangeAspect="1"/>
          </p:cNvPicPr>
          <p:nvPr/>
        </p:nvPicPr>
        <p:blipFill>
          <a:blip r:embed="rId2"/>
          <a:srcRect r="12696" b="6727"/>
          <a:stretch>
            <a:fillRect/>
          </a:stretch>
        </p:blipFill>
        <p:spPr>
          <a:xfrm rot="5400000">
            <a:off x="2859402" y="2078947"/>
            <a:ext cx="4351654" cy="3486958"/>
          </a:xfrm>
          <a:prstGeom prst="rect">
            <a:avLst/>
          </a:prstGeom>
          <a:ln w="12700">
            <a:miter lim="400000"/>
          </a:ln>
        </p:spPr>
      </p:pic>
      <p:pic>
        <p:nvPicPr>
          <p:cNvPr id="148" name="Grafik 4" descr="Grafik 4"/>
          <p:cNvPicPr>
            <a:picLocks noChangeAspect="1"/>
          </p:cNvPicPr>
          <p:nvPr/>
        </p:nvPicPr>
        <p:blipFill>
          <a:blip r:embed="rId2"/>
          <a:srcRect r="12698" b="6726"/>
          <a:stretch>
            <a:fillRect/>
          </a:stretch>
        </p:blipFill>
        <p:spPr>
          <a:xfrm rot="5400000">
            <a:off x="6570684" y="2086315"/>
            <a:ext cx="4425786" cy="3546357"/>
          </a:xfrm>
          <a:prstGeom prst="rect">
            <a:avLst/>
          </a:prstGeom>
          <a:ln w="12700">
            <a:miter lim="400000"/>
          </a:ln>
        </p:spPr>
      </p:pic>
      <p:sp>
        <p:nvSpPr>
          <p:cNvPr id="149" name="Gerader Verbinder 7"/>
          <p:cNvSpPr/>
          <p:nvPr/>
        </p:nvSpPr>
        <p:spPr>
          <a:xfrm>
            <a:off x="8527553" y="2353178"/>
            <a:ext cx="432052" cy="4"/>
          </a:xfrm>
          <a:prstGeom prst="line">
            <a:avLst/>
          </a:prstGeom>
          <a:ln>
            <a:solidFill>
              <a:srgbClr val="FF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50" name="Gerader Verbinder 8"/>
          <p:cNvSpPr/>
          <p:nvPr/>
        </p:nvSpPr>
        <p:spPr>
          <a:xfrm>
            <a:off x="9506047" y="2333739"/>
            <a:ext cx="432052" cy="3"/>
          </a:xfrm>
          <a:prstGeom prst="line">
            <a:avLst/>
          </a:prstGeom>
          <a:ln>
            <a:solidFill>
              <a:srgbClr val="FF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51" name="Gerader Verbinder 10"/>
          <p:cNvSpPr/>
          <p:nvPr/>
        </p:nvSpPr>
        <p:spPr>
          <a:xfrm>
            <a:off x="8167510" y="2583025"/>
            <a:ext cx="432052" cy="4"/>
          </a:xfrm>
          <a:prstGeom prst="line">
            <a:avLst/>
          </a:prstGeom>
          <a:ln>
            <a:solidFill>
              <a:srgbClr val="FF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52" name="Gerader Verbinder 11"/>
          <p:cNvSpPr/>
          <p:nvPr/>
        </p:nvSpPr>
        <p:spPr>
          <a:xfrm>
            <a:off x="8743577" y="2600387"/>
            <a:ext cx="432052" cy="4"/>
          </a:xfrm>
          <a:prstGeom prst="line">
            <a:avLst/>
          </a:prstGeom>
          <a:ln>
            <a:solidFill>
              <a:srgbClr val="FF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53" name="Gerader Verbinder 12"/>
          <p:cNvSpPr/>
          <p:nvPr/>
        </p:nvSpPr>
        <p:spPr>
          <a:xfrm>
            <a:off x="9175622" y="2857235"/>
            <a:ext cx="432052" cy="4"/>
          </a:xfrm>
          <a:prstGeom prst="line">
            <a:avLst/>
          </a:prstGeom>
          <a:ln>
            <a:solidFill>
              <a:srgbClr val="FF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54" name="Gerader Verbinder 13"/>
          <p:cNvSpPr/>
          <p:nvPr/>
        </p:nvSpPr>
        <p:spPr>
          <a:xfrm>
            <a:off x="8743577" y="3145268"/>
            <a:ext cx="432052" cy="4"/>
          </a:xfrm>
          <a:prstGeom prst="line">
            <a:avLst/>
          </a:prstGeom>
          <a:ln>
            <a:solidFill>
              <a:srgbClr val="FF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55" name="Gerader Verbinder 14"/>
          <p:cNvSpPr/>
          <p:nvPr/>
        </p:nvSpPr>
        <p:spPr>
          <a:xfrm>
            <a:off x="8239521" y="3433299"/>
            <a:ext cx="432050" cy="3"/>
          </a:xfrm>
          <a:prstGeom prst="line">
            <a:avLst/>
          </a:prstGeom>
          <a:ln>
            <a:solidFill>
              <a:srgbClr val="FF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56" name="Gerader Verbinder 15"/>
          <p:cNvSpPr/>
          <p:nvPr/>
        </p:nvSpPr>
        <p:spPr>
          <a:xfrm>
            <a:off x="9381670" y="3370788"/>
            <a:ext cx="432052" cy="4"/>
          </a:xfrm>
          <a:prstGeom prst="line">
            <a:avLst/>
          </a:prstGeom>
          <a:ln>
            <a:solidFill>
              <a:srgbClr val="FF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57" name="Gerader Verbinder 16"/>
          <p:cNvSpPr/>
          <p:nvPr/>
        </p:nvSpPr>
        <p:spPr>
          <a:xfrm>
            <a:off x="7735464" y="3649323"/>
            <a:ext cx="432052" cy="3"/>
          </a:xfrm>
          <a:prstGeom prst="line">
            <a:avLst/>
          </a:prstGeom>
          <a:ln>
            <a:solidFill>
              <a:srgbClr val="FF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58" name="Gerader Verbinder 17"/>
          <p:cNvSpPr/>
          <p:nvPr/>
        </p:nvSpPr>
        <p:spPr>
          <a:xfrm>
            <a:off x="9391646" y="3865347"/>
            <a:ext cx="432052" cy="3"/>
          </a:xfrm>
          <a:prstGeom prst="line">
            <a:avLst/>
          </a:prstGeom>
          <a:ln>
            <a:solidFill>
              <a:srgbClr val="FF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59" name="Gerader Verbinder 18"/>
          <p:cNvSpPr/>
          <p:nvPr/>
        </p:nvSpPr>
        <p:spPr>
          <a:xfrm>
            <a:off x="8959601" y="4225387"/>
            <a:ext cx="432052" cy="4"/>
          </a:xfrm>
          <a:prstGeom prst="line">
            <a:avLst/>
          </a:prstGeom>
          <a:ln>
            <a:solidFill>
              <a:srgbClr val="FF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60" name="Gerader Verbinder 19"/>
          <p:cNvSpPr/>
          <p:nvPr/>
        </p:nvSpPr>
        <p:spPr>
          <a:xfrm>
            <a:off x="9501858" y="4217522"/>
            <a:ext cx="432052" cy="3"/>
          </a:xfrm>
          <a:prstGeom prst="line">
            <a:avLst/>
          </a:prstGeom>
          <a:ln>
            <a:solidFill>
              <a:srgbClr val="FF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61" name="Gerader Verbinder 20"/>
          <p:cNvSpPr/>
          <p:nvPr/>
        </p:nvSpPr>
        <p:spPr>
          <a:xfrm>
            <a:off x="7879480" y="4441411"/>
            <a:ext cx="432052" cy="4"/>
          </a:xfrm>
          <a:prstGeom prst="line">
            <a:avLst/>
          </a:prstGeom>
          <a:ln>
            <a:solidFill>
              <a:srgbClr val="FF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62" name="Gerader Verbinder 21"/>
          <p:cNvSpPr/>
          <p:nvPr/>
        </p:nvSpPr>
        <p:spPr>
          <a:xfrm>
            <a:off x="9597694" y="4729441"/>
            <a:ext cx="432052" cy="4"/>
          </a:xfrm>
          <a:prstGeom prst="line">
            <a:avLst/>
          </a:prstGeom>
          <a:ln>
            <a:solidFill>
              <a:srgbClr val="FF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63" name="Gerader Verbinder 22"/>
          <p:cNvSpPr/>
          <p:nvPr/>
        </p:nvSpPr>
        <p:spPr>
          <a:xfrm>
            <a:off x="8416631" y="5017474"/>
            <a:ext cx="432052" cy="4"/>
          </a:xfrm>
          <a:prstGeom prst="line">
            <a:avLst/>
          </a:prstGeom>
          <a:ln>
            <a:solidFill>
              <a:srgbClr val="FF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64" name="Gerader Verbinder 23"/>
          <p:cNvSpPr/>
          <p:nvPr/>
        </p:nvSpPr>
        <p:spPr>
          <a:xfrm>
            <a:off x="7356433" y="5305506"/>
            <a:ext cx="432052" cy="4"/>
          </a:xfrm>
          <a:prstGeom prst="line">
            <a:avLst/>
          </a:prstGeom>
          <a:ln>
            <a:solidFill>
              <a:srgbClr val="FF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65" name="Gerader Verbinder 24"/>
          <p:cNvSpPr/>
          <p:nvPr/>
        </p:nvSpPr>
        <p:spPr>
          <a:xfrm>
            <a:off x="9391646" y="5297641"/>
            <a:ext cx="432052" cy="3"/>
          </a:xfrm>
          <a:prstGeom prst="line">
            <a:avLst/>
          </a:prstGeom>
          <a:ln>
            <a:solidFill>
              <a:srgbClr val="FF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66" name="Gerader Verbinder 25"/>
          <p:cNvSpPr/>
          <p:nvPr/>
        </p:nvSpPr>
        <p:spPr>
          <a:xfrm>
            <a:off x="7823206" y="5593540"/>
            <a:ext cx="432052" cy="3"/>
          </a:xfrm>
          <a:prstGeom prst="line">
            <a:avLst/>
          </a:prstGeom>
          <a:ln>
            <a:solidFill>
              <a:srgbClr val="FF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67" name="Gerader Verbinder 26"/>
          <p:cNvSpPr/>
          <p:nvPr/>
        </p:nvSpPr>
        <p:spPr>
          <a:xfrm>
            <a:off x="9628230" y="5521532"/>
            <a:ext cx="432052" cy="3"/>
          </a:xfrm>
          <a:prstGeom prst="line">
            <a:avLst/>
          </a:prstGeom>
          <a:ln>
            <a:solidFill>
              <a:srgbClr val="FF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68" name="Textfeld 27"/>
          <p:cNvSpPr txBox="1"/>
          <p:nvPr/>
        </p:nvSpPr>
        <p:spPr>
          <a:xfrm>
            <a:off x="10075519" y="1983848"/>
            <a:ext cx="178245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t>R</a:t>
            </a:r>
          </a:p>
        </p:txBody>
      </p:sp>
      <p:sp>
        <p:nvSpPr>
          <p:cNvPr id="169" name="Textfeld 28"/>
          <p:cNvSpPr txBox="1"/>
          <p:nvPr/>
        </p:nvSpPr>
        <p:spPr>
          <a:xfrm>
            <a:off x="10227919" y="1983848"/>
            <a:ext cx="178245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t>R</a:t>
            </a:r>
          </a:p>
        </p:txBody>
      </p:sp>
      <p:sp>
        <p:nvSpPr>
          <p:cNvPr id="170" name="Textfeld 29"/>
          <p:cNvSpPr txBox="1"/>
          <p:nvPr/>
        </p:nvSpPr>
        <p:spPr>
          <a:xfrm>
            <a:off x="10085438" y="2271881"/>
            <a:ext cx="158409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t>R</a:t>
            </a:r>
          </a:p>
        </p:txBody>
      </p:sp>
      <p:sp>
        <p:nvSpPr>
          <p:cNvPr id="171" name="Textfeld 30"/>
          <p:cNvSpPr txBox="1"/>
          <p:nvPr/>
        </p:nvSpPr>
        <p:spPr>
          <a:xfrm>
            <a:off x="10227919" y="2271881"/>
            <a:ext cx="178245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t>R</a:t>
            </a:r>
          </a:p>
        </p:txBody>
      </p:sp>
      <p:sp>
        <p:nvSpPr>
          <p:cNvPr id="172" name="Textfeld 31"/>
          <p:cNvSpPr txBox="1"/>
          <p:nvPr/>
        </p:nvSpPr>
        <p:spPr>
          <a:xfrm>
            <a:off x="10373470" y="2271881"/>
            <a:ext cx="158409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t>R</a:t>
            </a:r>
          </a:p>
        </p:txBody>
      </p:sp>
      <p:sp>
        <p:nvSpPr>
          <p:cNvPr id="173" name="Textfeld 32"/>
          <p:cNvSpPr txBox="1"/>
          <p:nvPr/>
        </p:nvSpPr>
        <p:spPr>
          <a:xfrm>
            <a:off x="10085438" y="2559912"/>
            <a:ext cx="158409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t>R</a:t>
            </a:r>
          </a:p>
        </p:txBody>
      </p:sp>
      <p:sp>
        <p:nvSpPr>
          <p:cNvPr id="174" name="Textfeld 33"/>
          <p:cNvSpPr txBox="1"/>
          <p:nvPr/>
        </p:nvSpPr>
        <p:spPr>
          <a:xfrm>
            <a:off x="10085438" y="2775936"/>
            <a:ext cx="158409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t>R</a:t>
            </a:r>
          </a:p>
        </p:txBody>
      </p:sp>
      <p:sp>
        <p:nvSpPr>
          <p:cNvPr id="175" name="Textfeld 34"/>
          <p:cNvSpPr txBox="1"/>
          <p:nvPr/>
        </p:nvSpPr>
        <p:spPr>
          <a:xfrm>
            <a:off x="10085438" y="3063966"/>
            <a:ext cx="158409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t>R</a:t>
            </a:r>
          </a:p>
        </p:txBody>
      </p:sp>
      <p:sp>
        <p:nvSpPr>
          <p:cNvPr id="176" name="Textfeld 35"/>
          <p:cNvSpPr txBox="1"/>
          <p:nvPr/>
        </p:nvSpPr>
        <p:spPr>
          <a:xfrm>
            <a:off x="10227919" y="3063966"/>
            <a:ext cx="52579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t>R</a:t>
            </a:r>
          </a:p>
        </p:txBody>
      </p:sp>
      <p:sp>
        <p:nvSpPr>
          <p:cNvPr id="177" name="Textfeld 36"/>
          <p:cNvSpPr txBox="1"/>
          <p:nvPr/>
        </p:nvSpPr>
        <p:spPr>
          <a:xfrm>
            <a:off x="10085438" y="3352000"/>
            <a:ext cx="158409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t>R</a:t>
            </a:r>
          </a:p>
        </p:txBody>
      </p:sp>
      <p:sp>
        <p:nvSpPr>
          <p:cNvPr id="178" name="Textfeld 37"/>
          <p:cNvSpPr txBox="1"/>
          <p:nvPr/>
        </p:nvSpPr>
        <p:spPr>
          <a:xfrm>
            <a:off x="10085438" y="3568024"/>
            <a:ext cx="158409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t>R</a:t>
            </a:r>
          </a:p>
        </p:txBody>
      </p:sp>
      <p:sp>
        <p:nvSpPr>
          <p:cNvPr id="179" name="Textfeld 38"/>
          <p:cNvSpPr txBox="1"/>
          <p:nvPr/>
        </p:nvSpPr>
        <p:spPr>
          <a:xfrm>
            <a:off x="10085438" y="3856054"/>
            <a:ext cx="158409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t>R</a:t>
            </a:r>
          </a:p>
        </p:txBody>
      </p:sp>
      <p:sp>
        <p:nvSpPr>
          <p:cNvPr id="180" name="Textfeld 39"/>
          <p:cNvSpPr txBox="1"/>
          <p:nvPr/>
        </p:nvSpPr>
        <p:spPr>
          <a:xfrm>
            <a:off x="10227919" y="3856054"/>
            <a:ext cx="52579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t>R</a:t>
            </a:r>
          </a:p>
        </p:txBody>
      </p:sp>
      <p:sp>
        <p:nvSpPr>
          <p:cNvPr id="181" name="Textfeld 40"/>
          <p:cNvSpPr txBox="1"/>
          <p:nvPr/>
        </p:nvSpPr>
        <p:spPr>
          <a:xfrm>
            <a:off x="10085438" y="4144086"/>
            <a:ext cx="158409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t>R</a:t>
            </a:r>
          </a:p>
        </p:txBody>
      </p:sp>
      <p:sp>
        <p:nvSpPr>
          <p:cNvPr id="182" name="Textfeld 41"/>
          <p:cNvSpPr txBox="1"/>
          <p:nvPr/>
        </p:nvSpPr>
        <p:spPr>
          <a:xfrm>
            <a:off x="10085438" y="4360110"/>
            <a:ext cx="158409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t>R</a:t>
            </a:r>
          </a:p>
        </p:txBody>
      </p:sp>
      <p:sp>
        <p:nvSpPr>
          <p:cNvPr id="183" name="Textfeld 42"/>
          <p:cNvSpPr txBox="1"/>
          <p:nvPr/>
        </p:nvSpPr>
        <p:spPr>
          <a:xfrm>
            <a:off x="10085438" y="4657433"/>
            <a:ext cx="158409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t>R</a:t>
            </a:r>
          </a:p>
        </p:txBody>
      </p:sp>
      <p:sp>
        <p:nvSpPr>
          <p:cNvPr id="184" name="Textfeld 43"/>
          <p:cNvSpPr txBox="1"/>
          <p:nvPr/>
        </p:nvSpPr>
        <p:spPr>
          <a:xfrm>
            <a:off x="10085438" y="4936175"/>
            <a:ext cx="158409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t>R</a:t>
            </a:r>
          </a:p>
        </p:txBody>
      </p:sp>
      <p:sp>
        <p:nvSpPr>
          <p:cNvPr id="185" name="Textfeld 44"/>
          <p:cNvSpPr txBox="1"/>
          <p:nvPr/>
        </p:nvSpPr>
        <p:spPr>
          <a:xfrm>
            <a:off x="10227919" y="4936175"/>
            <a:ext cx="178245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t>R</a:t>
            </a:r>
          </a:p>
        </p:txBody>
      </p:sp>
      <p:sp>
        <p:nvSpPr>
          <p:cNvPr id="186" name="Textfeld 45"/>
          <p:cNvSpPr txBox="1"/>
          <p:nvPr/>
        </p:nvSpPr>
        <p:spPr>
          <a:xfrm>
            <a:off x="10227919" y="5224205"/>
            <a:ext cx="178245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t>R</a:t>
            </a:r>
          </a:p>
        </p:txBody>
      </p:sp>
      <p:sp>
        <p:nvSpPr>
          <p:cNvPr id="187" name="Textfeld 46"/>
          <p:cNvSpPr txBox="1"/>
          <p:nvPr/>
        </p:nvSpPr>
        <p:spPr>
          <a:xfrm>
            <a:off x="10085438" y="5224205"/>
            <a:ext cx="158409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t>R</a:t>
            </a:r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" name="pasted-image.tiff" descr="pasted-image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2611" y="1527112"/>
            <a:ext cx="5998070" cy="449855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" name="pasted-image.tiff" descr="pasted-image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7383" y="1510747"/>
            <a:ext cx="6746528" cy="449768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B0DF"/>
      </a:accent1>
      <a:accent2>
        <a:srgbClr val="6FAABC"/>
      </a:accent2>
      <a:accent3>
        <a:srgbClr val="9C88BB"/>
      </a:accent3>
      <a:accent4>
        <a:srgbClr val="55B3A2"/>
      </a:accent4>
      <a:accent5>
        <a:srgbClr val="97BF0D"/>
      </a:accent5>
      <a:accent6>
        <a:srgbClr val="008D36"/>
      </a:accent6>
      <a:hlink>
        <a:srgbClr val="0000FF"/>
      </a:hlink>
      <a:folHlink>
        <a:srgbClr val="FF00FF"/>
      </a:folHlink>
    </a:clrScheme>
    <a:fontScheme name="Default">
      <a:majorFont>
        <a:latin typeface="Helvetica"/>
        <a:ea typeface="Helvetica"/>
        <a:cs typeface="Helvetica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B0DF"/>
      </a:accent1>
      <a:accent2>
        <a:srgbClr val="6FAABC"/>
      </a:accent2>
      <a:accent3>
        <a:srgbClr val="9C88BB"/>
      </a:accent3>
      <a:accent4>
        <a:srgbClr val="55B3A2"/>
      </a:accent4>
      <a:accent5>
        <a:srgbClr val="97BF0D"/>
      </a:accent5>
      <a:accent6>
        <a:srgbClr val="008D36"/>
      </a:accent6>
      <a:hlink>
        <a:srgbClr val="0000FF"/>
      </a:hlink>
      <a:folHlink>
        <a:srgbClr val="FF00FF"/>
      </a:folHlink>
    </a:clrScheme>
    <a:fontScheme name="Default">
      <a:majorFont>
        <a:latin typeface="Helvetica"/>
        <a:ea typeface="Helvetica"/>
        <a:cs typeface="Helvetica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925</Words>
  <Application>Microsoft Office PowerPoint</Application>
  <PresentationFormat>Breitbild</PresentationFormat>
  <Paragraphs>247</Paragraphs>
  <Slides>69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69</vt:i4>
      </vt:variant>
    </vt:vector>
  </HeadingPairs>
  <TitlesOfParts>
    <vt:vector size="72" baseType="lpstr">
      <vt:lpstr>Arial</vt:lpstr>
      <vt:lpstr>Helvetica</vt:lpstr>
      <vt:lpstr>Default</vt:lpstr>
      <vt:lpstr>PowerPoint-Präsentation</vt:lpstr>
      <vt:lpstr>Who is Who?</vt:lpstr>
      <vt:lpstr>Programm</vt:lpstr>
      <vt:lpstr>Schreiben in der Schule</vt:lpstr>
      <vt:lpstr>PowerPoint-Präsentation</vt:lpstr>
      <vt:lpstr>PowerPoint-Präsentation</vt:lpstr>
      <vt:lpstr>und  dann?</vt:lpstr>
      <vt:lpstr>PowerPoint-Präsentation</vt:lpstr>
      <vt:lpstr>PowerPoint-Präsentation</vt:lpstr>
      <vt:lpstr>Lehrplanrelevanz</vt:lpstr>
      <vt:lpstr>Bereiche Deutsch</vt:lpstr>
      <vt:lpstr>Bereiche Deutsch</vt:lpstr>
      <vt:lpstr>Warum bloggen?</vt:lpstr>
      <vt:lpstr>Warum bloggen?</vt:lpstr>
      <vt:lpstr>Warum bloggen?</vt:lpstr>
      <vt:lpstr>Warum bloggen?</vt:lpstr>
      <vt:lpstr>Warum bloggen?</vt:lpstr>
      <vt:lpstr>Ihr Auftrag</vt:lpstr>
      <vt:lpstr>Vorstellung IDeRBlog ts </vt:lpstr>
      <vt:lpstr>Plattform Schreiben</vt:lpstr>
      <vt:lpstr>Anmeldung</vt:lpstr>
      <vt:lpstr>Menü Schüler*innen</vt:lpstr>
      <vt:lpstr>Einen Text schreiben</vt:lpstr>
      <vt:lpstr>Einen Text korrigieren</vt:lpstr>
      <vt:lpstr>Ihr Auftrag</vt:lpstr>
      <vt:lpstr>Anmeldedaten Schüler*innen</vt:lpstr>
      <vt:lpstr>Korrektur durch die Lehrkraft I</vt:lpstr>
      <vt:lpstr>Korrektur durch die Lehrkraft II </vt:lpstr>
      <vt:lpstr>Korrektur durch die Lehrkraft II </vt:lpstr>
      <vt:lpstr>Ihr Auftrag</vt:lpstr>
      <vt:lpstr>Anmeldedaten Lehrkräfte</vt:lpstr>
      <vt:lpstr>Blog aus Lehrkraftperspektive</vt:lpstr>
      <vt:lpstr>Einstellungsmöglichkeiten im Blog</vt:lpstr>
      <vt:lpstr>Auswertung Lehrkraftperspektive – Schüler*innen</vt:lpstr>
      <vt:lpstr>Blogbeiträge veröffentlichen I </vt:lpstr>
      <vt:lpstr>Blogbeiträge veröffentlichen II </vt:lpstr>
      <vt:lpstr>Blogbeiträge lesen und kommentieren I</vt:lpstr>
      <vt:lpstr>Blogbeiträge lesen und kommentieren II</vt:lpstr>
      <vt:lpstr>Blogbeiträge lesen und kommentieren III</vt:lpstr>
      <vt:lpstr>Blogbeiträge lesen und kommentieren IV</vt:lpstr>
      <vt:lpstr>Auswertung individuelle Schüler*innen I</vt:lpstr>
      <vt:lpstr>Auswertung individuelle Schüler*innen II</vt:lpstr>
      <vt:lpstr>Online Übungen</vt:lpstr>
      <vt:lpstr>Übungskurse I</vt:lpstr>
      <vt:lpstr>Übungskurse II </vt:lpstr>
      <vt:lpstr>Kaffeepause</vt:lpstr>
      <vt:lpstr>Freies Üben</vt:lpstr>
      <vt:lpstr>PowerPoint-Präsentation</vt:lpstr>
      <vt:lpstr>PowerPoint-Präsentation</vt:lpstr>
      <vt:lpstr>Erwachsenenseite</vt:lpstr>
      <vt:lpstr>PowerPoint-Präsentation</vt:lpstr>
      <vt:lpstr>PowerPoint-Präsentation</vt:lpstr>
      <vt:lpstr>Ziele IDeRBlog ts</vt:lpstr>
      <vt:lpstr>Ziele IDeRBlog ts</vt:lpstr>
      <vt:lpstr>Ziele IDeRBlog ts</vt:lpstr>
      <vt:lpstr>Ziele IDeRBlog ts</vt:lpstr>
      <vt:lpstr>Ziele IDeRBlog ts</vt:lpstr>
      <vt:lpstr>Ziele IDeRBlog ts</vt:lpstr>
      <vt:lpstr>IDeRBlog ts Spiel</vt:lpstr>
      <vt:lpstr>Ihr Auftrag</vt:lpstr>
      <vt:lpstr>Fragen und Anmerkungen?</vt:lpstr>
      <vt:lpstr>Vielen Dank für Eure Aufmerksamkeit</vt:lpstr>
      <vt:lpstr>Bildnachweis</vt:lpstr>
      <vt:lpstr>Zusammenfassung   Weg des Textes 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Nina Leidinger</dc:creator>
  <cp:lastModifiedBy>Nina Leidinger</cp:lastModifiedBy>
  <cp:revision>17</cp:revision>
  <dcterms:modified xsi:type="dcterms:W3CDTF">2026-08-11T13:00:24Z</dcterms:modified>
</cp:coreProperties>
</file>