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E3F3"/>
          </a:solidFill>
        </a:fill>
      </a:tcStyle>
    </a:wholeTbl>
    <a:band2H>
      <a:tcTxStyle/>
      <a:tcStyle>
        <a:tcBdr/>
        <a:fill>
          <a:solidFill>
            <a:srgbClr val="E6F2F9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D9E7"/>
          </a:solidFill>
        </a:fill>
      </a:tcStyle>
    </a:wholeTbl>
    <a:band2H>
      <a:tcTxStyle/>
      <a:tcStyle>
        <a:tcBdr/>
        <a:fill>
          <a:solidFill>
            <a:srgbClr val="EFEDF3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ACC"/>
          </a:solidFill>
        </a:fill>
      </a:tcStyle>
    </a:wholeTbl>
    <a:band2H>
      <a:tcTxStyle/>
      <a:tcStyle>
        <a:tcBdr/>
        <a:fill>
          <a:solidFill>
            <a:srgbClr val="E6EDE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81" name="Shape 81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text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Titeltext</a:t>
            </a:r>
          </a:p>
        </p:txBody>
      </p:sp>
      <p:sp>
        <p:nvSpPr>
          <p:cNvPr id="21" name="Textebene 1…"/>
          <p:cNvSpPr txBox="1">
            <a:spLocks noGrp="1"/>
          </p:cNvSpPr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22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renn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hteck"/>
          <p:cNvSpPr/>
          <p:nvPr/>
        </p:nvSpPr>
        <p:spPr>
          <a:xfrm>
            <a:off x="3268" y="6096356"/>
            <a:ext cx="12185464" cy="69803"/>
          </a:xfrm>
          <a:prstGeom prst="rect">
            <a:avLst/>
          </a:prstGeom>
          <a:solidFill>
            <a:srgbClr val="EE8C4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endParaRPr/>
          </a:p>
        </p:txBody>
      </p:sp>
      <p:pic>
        <p:nvPicPr>
          <p:cNvPr id="30" name="Coat_of_arms_of_North_Rhine-Westfalia.svg.png" descr="Coat_of_arms_of_North_Rhine-Westfalia.sv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577" y="6270404"/>
            <a:ext cx="435509" cy="502651"/>
          </a:xfrm>
          <a:prstGeom prst="rect">
            <a:avLst/>
          </a:prstGeom>
          <a:ln w="12700">
            <a:miter lim="400000"/>
          </a:ln>
        </p:spPr>
      </p:pic>
      <p:pic>
        <p:nvPicPr>
          <p:cNvPr id="31" name="Bild" descr="Bild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744" y="6275921"/>
            <a:ext cx="402761" cy="491619"/>
          </a:xfrm>
          <a:prstGeom prst="rect">
            <a:avLst/>
          </a:prstGeom>
          <a:ln w="12700">
            <a:miter lim="400000"/>
          </a:ln>
        </p:spPr>
      </p:pic>
      <p:sp>
        <p:nvSpPr>
          <p:cNvPr id="32" name="Rechteck"/>
          <p:cNvSpPr/>
          <p:nvPr/>
        </p:nvSpPr>
        <p:spPr>
          <a:xfrm>
            <a:off x="3268" y="-57843"/>
            <a:ext cx="12185464" cy="1516666"/>
          </a:xfrm>
          <a:prstGeom prst="rect">
            <a:avLst/>
          </a:prstGeom>
          <a:solidFill>
            <a:srgbClr val="FE8625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endParaRPr/>
          </a:p>
        </p:txBody>
      </p:sp>
      <p:pic>
        <p:nvPicPr>
          <p:cNvPr id="33" name="IDeRBlogtslogoneu.png" descr="IDeRBlogtslogoneu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1260" y="287739"/>
            <a:ext cx="3517903" cy="825501"/>
          </a:xfrm>
          <a:prstGeom prst="rect">
            <a:avLst/>
          </a:prstGeom>
          <a:ln w="12700">
            <a:miter lim="400000"/>
          </a:ln>
        </p:spPr>
      </p:pic>
      <p:pic>
        <p:nvPicPr>
          <p:cNvPr id="34" name="eingesetzter-Film.png" descr="eingesetzter-Film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73495" y="287739"/>
            <a:ext cx="1897703" cy="825501"/>
          </a:xfrm>
          <a:prstGeom prst="rect">
            <a:avLst/>
          </a:prstGeom>
          <a:ln w="12700">
            <a:miter lim="400000"/>
          </a:ln>
        </p:spPr>
      </p:pic>
      <p:pic>
        <p:nvPicPr>
          <p:cNvPr id="35" name="top_left.png" descr="top_left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0994" y="1060144"/>
            <a:ext cx="1457623" cy="1516665"/>
          </a:xfrm>
          <a:prstGeom prst="rect">
            <a:avLst/>
          </a:prstGeom>
          <a:ln w="12700">
            <a:miter lim="400000"/>
          </a:ln>
        </p:spPr>
      </p:pic>
      <p:pic>
        <p:nvPicPr>
          <p:cNvPr id="36" name="bottom_right.png" descr="bottom_right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101257" y="5744759"/>
            <a:ext cx="1457622" cy="1156380"/>
          </a:xfrm>
          <a:prstGeom prst="rect">
            <a:avLst/>
          </a:prstGeom>
          <a:ln w="12700">
            <a:miter lim="400000"/>
          </a:ln>
        </p:spPr>
      </p:pic>
      <p:sp>
        <p:nvSpPr>
          <p:cNvPr id="37" name="Titeltext"/>
          <p:cNvSpPr txBox="1"/>
          <p:nvPr/>
        </p:nvSpPr>
        <p:spPr>
          <a:xfrm>
            <a:off x="1536971" y="1640851"/>
            <a:ext cx="3495451" cy="4955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b">
            <a:normAutofit/>
          </a:bodyPr>
          <a:lstStyle>
            <a:lvl1pPr>
              <a:lnSpc>
                <a:spcPct val="85000"/>
              </a:lnSpc>
              <a:defRPr sz="3000" b="1">
                <a:solidFill>
                  <a:srgbClr val="45288C"/>
                </a:solidFill>
              </a:defRPr>
            </a:lvl1pPr>
          </a:lstStyle>
          <a:p>
            <a:r>
              <a:t>Titeltext</a:t>
            </a:r>
          </a:p>
        </p:txBody>
      </p:sp>
      <p:sp>
        <p:nvSpPr>
          <p:cNvPr id="38" name="Textebene 1…"/>
          <p:cNvSpPr txBox="1"/>
          <p:nvPr/>
        </p:nvSpPr>
        <p:spPr>
          <a:xfrm>
            <a:off x="1606608" y="2240694"/>
            <a:ext cx="9975792" cy="37858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normAutofit/>
          </a:bodyPr>
          <a:lstStyle>
            <a:lvl1pPr>
              <a:lnSpc>
                <a:spcPct val="104999"/>
              </a:lnSpc>
              <a:defRPr sz="1500">
                <a:solidFill>
                  <a:srgbClr val="45288C"/>
                </a:solidFill>
              </a:defRPr>
            </a:lvl1pPr>
            <a:lvl2pPr marL="271463" indent="-271463">
              <a:lnSpc>
                <a:spcPct val="104999"/>
              </a:lnSpc>
              <a:buSzPct val="100000"/>
              <a:buChar char="•"/>
              <a:defRPr sz="1500">
                <a:solidFill>
                  <a:srgbClr val="45288C"/>
                </a:solidFill>
              </a:defRPr>
            </a:lvl2pPr>
            <a:lvl3pPr marL="538162" indent="-266700">
              <a:lnSpc>
                <a:spcPct val="104999"/>
              </a:lnSpc>
              <a:buSzPct val="100000"/>
              <a:buChar char="•"/>
              <a:defRPr sz="1500">
                <a:solidFill>
                  <a:srgbClr val="45288C"/>
                </a:solidFill>
              </a:defRPr>
            </a:lvl3pPr>
            <a:lvl4pPr marL="803275" indent="-271462">
              <a:lnSpc>
                <a:spcPct val="104999"/>
              </a:lnSpc>
              <a:buSzPct val="100000"/>
              <a:buChar char="•"/>
              <a:defRPr sz="1500">
                <a:solidFill>
                  <a:srgbClr val="45288C"/>
                </a:solidFill>
              </a:defRPr>
            </a:lvl4pPr>
            <a:lvl5pPr marL="1076325" indent="-266700">
              <a:lnSpc>
                <a:spcPct val="104999"/>
              </a:lnSpc>
              <a:buSzPct val="100000"/>
              <a:buChar char="•"/>
              <a:defRPr sz="1500">
                <a:solidFill>
                  <a:srgbClr val="45288C"/>
                </a:solidFill>
              </a:defRPr>
            </a:lvl5pPr>
          </a:lstStyle>
          <a:p>
            <a:r>
              <a:t>Textebene 1</a:t>
            </a:r>
            <a:endParaRPr>
              <a:solidFill>
                <a:srgbClr val="002D5B"/>
              </a:solidFill>
            </a:endParaRPr>
          </a:p>
          <a:p>
            <a:pPr lvl="1"/>
            <a:r>
              <a:t>Textebene 2</a:t>
            </a:r>
            <a:endParaRPr>
              <a:solidFill>
                <a:srgbClr val="002D5B"/>
              </a:solidFill>
            </a:endParaRPr>
          </a:p>
          <a:p>
            <a:pPr lvl="2"/>
            <a:r>
              <a:t>Textebene 3</a:t>
            </a:r>
            <a:endParaRPr>
              <a:solidFill>
                <a:srgbClr val="002D5B"/>
              </a:solidFill>
            </a:endParaRPr>
          </a:p>
          <a:p>
            <a:pPr lvl="3"/>
            <a:r>
              <a:t>Textebene 4</a:t>
            </a:r>
            <a:endParaRPr>
              <a:solidFill>
                <a:srgbClr val="002D5B"/>
              </a:solidFill>
            </a:endParaRPr>
          </a:p>
          <a:p>
            <a:pPr lvl="4"/>
            <a:r>
              <a:t>Textebene 5</a:t>
            </a:r>
          </a:p>
        </p:txBody>
      </p:sp>
      <p:pic>
        <p:nvPicPr>
          <p:cNvPr id="39" name="officeArt object" descr="officeArt object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56356" y="6270404"/>
            <a:ext cx="2365849" cy="421817"/>
          </a:xfrm>
          <a:prstGeom prst="rect">
            <a:avLst/>
          </a:prstGeom>
          <a:ln w="12700">
            <a:miter lim="400000"/>
          </a:ln>
        </p:spPr>
      </p:pic>
      <p:sp>
        <p:nvSpPr>
          <p:cNvPr id="40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renn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hteck"/>
          <p:cNvSpPr/>
          <p:nvPr/>
        </p:nvSpPr>
        <p:spPr>
          <a:xfrm>
            <a:off x="3268" y="6096356"/>
            <a:ext cx="12185464" cy="69803"/>
          </a:xfrm>
          <a:prstGeom prst="rect">
            <a:avLst/>
          </a:prstGeom>
          <a:solidFill>
            <a:srgbClr val="EE8C4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endParaRPr/>
          </a:p>
        </p:txBody>
      </p:sp>
      <p:pic>
        <p:nvPicPr>
          <p:cNvPr id="48" name="Coat_of_arms_of_North_Rhine-Westfalia.svg.png" descr="Coat_of_arms_of_North_Rhine-Westfalia.sv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577" y="6270404"/>
            <a:ext cx="435509" cy="502651"/>
          </a:xfrm>
          <a:prstGeom prst="rect">
            <a:avLst/>
          </a:prstGeom>
          <a:ln w="12700">
            <a:miter lim="400000"/>
          </a:ln>
        </p:spPr>
      </p:pic>
      <p:pic>
        <p:nvPicPr>
          <p:cNvPr id="49" name="Bild" descr="Bild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744" y="6275921"/>
            <a:ext cx="402761" cy="491619"/>
          </a:xfrm>
          <a:prstGeom prst="rect">
            <a:avLst/>
          </a:prstGeom>
          <a:ln w="12700">
            <a:miter lim="400000"/>
          </a:ln>
        </p:spPr>
      </p:pic>
      <p:sp>
        <p:nvSpPr>
          <p:cNvPr id="50" name="Rechteck"/>
          <p:cNvSpPr/>
          <p:nvPr/>
        </p:nvSpPr>
        <p:spPr>
          <a:xfrm>
            <a:off x="3268" y="-57843"/>
            <a:ext cx="12185464" cy="1516666"/>
          </a:xfrm>
          <a:prstGeom prst="rect">
            <a:avLst/>
          </a:prstGeom>
          <a:solidFill>
            <a:srgbClr val="FE8625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endParaRPr/>
          </a:p>
        </p:txBody>
      </p:sp>
      <p:pic>
        <p:nvPicPr>
          <p:cNvPr id="51" name="IDeRBlogtslogoneu.png" descr="IDeRBlogtslogoneu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1260" y="287739"/>
            <a:ext cx="3517903" cy="825501"/>
          </a:xfrm>
          <a:prstGeom prst="rect">
            <a:avLst/>
          </a:prstGeom>
          <a:ln w="12700">
            <a:miter lim="400000"/>
          </a:ln>
        </p:spPr>
      </p:pic>
      <p:pic>
        <p:nvPicPr>
          <p:cNvPr id="52" name="eingesetzter-Film.png" descr="eingesetzter-Film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73495" y="287739"/>
            <a:ext cx="1897703" cy="825501"/>
          </a:xfrm>
          <a:prstGeom prst="rect">
            <a:avLst/>
          </a:prstGeom>
          <a:ln w="12700">
            <a:miter lim="400000"/>
          </a:ln>
        </p:spPr>
      </p:pic>
      <p:pic>
        <p:nvPicPr>
          <p:cNvPr id="53" name="top_left.png" descr="top_left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0994" y="1060144"/>
            <a:ext cx="1457623" cy="1516665"/>
          </a:xfrm>
          <a:prstGeom prst="rect">
            <a:avLst/>
          </a:prstGeom>
          <a:ln w="12700">
            <a:miter lim="400000"/>
          </a:ln>
        </p:spPr>
      </p:pic>
      <p:pic>
        <p:nvPicPr>
          <p:cNvPr id="54" name="bottom_right.png" descr="bottom_right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101257" y="5744759"/>
            <a:ext cx="1457622" cy="1156380"/>
          </a:xfrm>
          <a:prstGeom prst="rect">
            <a:avLst/>
          </a:prstGeom>
          <a:ln w="12700">
            <a:miter lim="400000"/>
          </a:ln>
        </p:spPr>
      </p:pic>
      <p:sp>
        <p:nvSpPr>
          <p:cNvPr id="55" name="Titeltext"/>
          <p:cNvSpPr txBox="1"/>
          <p:nvPr/>
        </p:nvSpPr>
        <p:spPr>
          <a:xfrm>
            <a:off x="1536971" y="1647083"/>
            <a:ext cx="3495451" cy="4808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b">
            <a:normAutofit/>
          </a:bodyPr>
          <a:lstStyle>
            <a:lvl1pPr>
              <a:lnSpc>
                <a:spcPct val="85000"/>
              </a:lnSpc>
              <a:defRPr sz="3000" b="1">
                <a:solidFill>
                  <a:srgbClr val="45288C"/>
                </a:solidFill>
              </a:defRPr>
            </a:lvl1pPr>
          </a:lstStyle>
          <a:p>
            <a:r>
              <a:t>Titeltext</a:t>
            </a:r>
          </a:p>
        </p:txBody>
      </p:sp>
      <p:sp>
        <p:nvSpPr>
          <p:cNvPr id="56" name="Textebene 1…"/>
          <p:cNvSpPr txBox="1"/>
          <p:nvPr/>
        </p:nvSpPr>
        <p:spPr>
          <a:xfrm>
            <a:off x="1606607" y="2232148"/>
            <a:ext cx="9702139" cy="38086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normAutofit/>
          </a:bodyPr>
          <a:lstStyle>
            <a:lvl1pPr>
              <a:lnSpc>
                <a:spcPct val="104999"/>
              </a:lnSpc>
              <a:defRPr sz="1500">
                <a:solidFill>
                  <a:srgbClr val="45288C"/>
                </a:solidFill>
              </a:defRPr>
            </a:lvl1pPr>
            <a:lvl2pPr marL="271463" indent="-271463">
              <a:lnSpc>
                <a:spcPct val="104999"/>
              </a:lnSpc>
              <a:buSzPct val="100000"/>
              <a:buChar char="•"/>
              <a:defRPr sz="1500">
                <a:solidFill>
                  <a:srgbClr val="45288C"/>
                </a:solidFill>
              </a:defRPr>
            </a:lvl2pPr>
            <a:lvl3pPr marL="538162" indent="-266700">
              <a:lnSpc>
                <a:spcPct val="104999"/>
              </a:lnSpc>
              <a:buSzPct val="100000"/>
              <a:buChar char="•"/>
              <a:defRPr sz="1500">
                <a:solidFill>
                  <a:srgbClr val="45288C"/>
                </a:solidFill>
              </a:defRPr>
            </a:lvl3pPr>
            <a:lvl4pPr marL="803275" indent="-271462">
              <a:lnSpc>
                <a:spcPct val="104999"/>
              </a:lnSpc>
              <a:buSzPct val="100000"/>
              <a:buChar char="•"/>
              <a:defRPr sz="1500">
                <a:solidFill>
                  <a:srgbClr val="45288C"/>
                </a:solidFill>
              </a:defRPr>
            </a:lvl4pPr>
            <a:lvl5pPr marL="1076325" indent="-266700">
              <a:lnSpc>
                <a:spcPct val="104999"/>
              </a:lnSpc>
              <a:buSzPct val="100000"/>
              <a:buChar char="•"/>
              <a:defRPr sz="1500">
                <a:solidFill>
                  <a:srgbClr val="45288C"/>
                </a:solidFill>
              </a:defRPr>
            </a:lvl5pPr>
          </a:lstStyle>
          <a:p>
            <a:r>
              <a:t>Textebene 1</a:t>
            </a:r>
            <a:endParaRPr>
              <a:solidFill>
                <a:srgbClr val="002D5B"/>
              </a:solidFill>
            </a:endParaRPr>
          </a:p>
          <a:p>
            <a:pPr lvl="1"/>
            <a:r>
              <a:t>Textebene 2</a:t>
            </a:r>
            <a:endParaRPr>
              <a:solidFill>
                <a:srgbClr val="002D5B"/>
              </a:solidFill>
            </a:endParaRPr>
          </a:p>
          <a:p>
            <a:pPr lvl="2"/>
            <a:r>
              <a:t>Textebene 3</a:t>
            </a:r>
            <a:endParaRPr>
              <a:solidFill>
                <a:srgbClr val="002D5B"/>
              </a:solidFill>
            </a:endParaRPr>
          </a:p>
          <a:p>
            <a:pPr lvl="3"/>
            <a:r>
              <a:t>Textebene 4</a:t>
            </a:r>
            <a:endParaRPr>
              <a:solidFill>
                <a:srgbClr val="002D5B"/>
              </a:solidFill>
            </a:endParaRPr>
          </a:p>
          <a:p>
            <a:pPr lvl="4"/>
            <a:r>
              <a:t>Textebene 5</a:t>
            </a:r>
          </a:p>
        </p:txBody>
      </p:sp>
      <p:pic>
        <p:nvPicPr>
          <p:cNvPr id="57" name="officeArt object" descr="officeArt object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56356" y="6270404"/>
            <a:ext cx="2365849" cy="421817"/>
          </a:xfrm>
          <a:prstGeom prst="rect">
            <a:avLst/>
          </a:prstGeom>
          <a:ln w="12700">
            <a:miter lim="400000"/>
          </a:ln>
        </p:spPr>
      </p:pic>
      <p:sp>
        <p:nvSpPr>
          <p:cNvPr id="58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Rechteck"/>
          <p:cNvSpPr/>
          <p:nvPr/>
        </p:nvSpPr>
        <p:spPr>
          <a:xfrm>
            <a:off x="3268" y="6096356"/>
            <a:ext cx="12185464" cy="69803"/>
          </a:xfrm>
          <a:prstGeom prst="rect">
            <a:avLst/>
          </a:prstGeom>
          <a:solidFill>
            <a:srgbClr val="EE8C4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endParaRPr/>
          </a:p>
        </p:txBody>
      </p:sp>
      <p:pic>
        <p:nvPicPr>
          <p:cNvPr id="66" name="Coat_of_arms_of_North_Rhine-Westfalia.svg.png" descr="Coat_of_arms_of_North_Rhine-Westfalia.sv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577" y="6270404"/>
            <a:ext cx="435509" cy="502651"/>
          </a:xfrm>
          <a:prstGeom prst="rect">
            <a:avLst/>
          </a:prstGeom>
          <a:ln w="12700">
            <a:miter lim="400000"/>
          </a:ln>
        </p:spPr>
      </p:pic>
      <p:pic>
        <p:nvPicPr>
          <p:cNvPr id="67" name="Bild" descr="Bild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744" y="6275921"/>
            <a:ext cx="402761" cy="491619"/>
          </a:xfrm>
          <a:prstGeom prst="rect">
            <a:avLst/>
          </a:prstGeom>
          <a:ln w="12700">
            <a:miter lim="400000"/>
          </a:ln>
        </p:spPr>
      </p:pic>
      <p:sp>
        <p:nvSpPr>
          <p:cNvPr id="68" name="Rechteck"/>
          <p:cNvSpPr/>
          <p:nvPr/>
        </p:nvSpPr>
        <p:spPr>
          <a:xfrm>
            <a:off x="3268" y="-57843"/>
            <a:ext cx="12185464" cy="1516666"/>
          </a:xfrm>
          <a:prstGeom prst="rect">
            <a:avLst/>
          </a:prstGeom>
          <a:solidFill>
            <a:srgbClr val="FE8625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endParaRPr/>
          </a:p>
        </p:txBody>
      </p:sp>
      <p:pic>
        <p:nvPicPr>
          <p:cNvPr id="69" name="IDeRBlogtslogoneu.png" descr="IDeRBlogtslogoneu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1260" y="287739"/>
            <a:ext cx="3517903" cy="825501"/>
          </a:xfrm>
          <a:prstGeom prst="rect">
            <a:avLst/>
          </a:prstGeom>
          <a:ln w="12700">
            <a:miter lim="400000"/>
          </a:ln>
        </p:spPr>
      </p:pic>
      <p:pic>
        <p:nvPicPr>
          <p:cNvPr id="70" name="eingesetzter-Film.png" descr="eingesetzter-Film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73495" y="287739"/>
            <a:ext cx="1897703" cy="825501"/>
          </a:xfrm>
          <a:prstGeom prst="rect">
            <a:avLst/>
          </a:prstGeom>
          <a:ln w="12700">
            <a:miter lim="400000"/>
          </a:ln>
        </p:spPr>
      </p:pic>
      <p:pic>
        <p:nvPicPr>
          <p:cNvPr id="71" name="top_left.png" descr="top_left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0994" y="1060144"/>
            <a:ext cx="1457623" cy="1516665"/>
          </a:xfrm>
          <a:prstGeom prst="rect">
            <a:avLst/>
          </a:prstGeom>
          <a:ln w="12700">
            <a:miter lim="400000"/>
          </a:ln>
        </p:spPr>
      </p:pic>
      <p:pic>
        <p:nvPicPr>
          <p:cNvPr id="72" name="bottom_right.png" descr="bottom_right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101257" y="5744759"/>
            <a:ext cx="1457622" cy="1156380"/>
          </a:xfrm>
          <a:prstGeom prst="rect">
            <a:avLst/>
          </a:prstGeom>
          <a:ln w="12700">
            <a:miter lim="400000"/>
          </a:ln>
        </p:spPr>
      </p:pic>
      <p:pic>
        <p:nvPicPr>
          <p:cNvPr id="73" name="officeArt object" descr="officeArt object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56356" y="6270404"/>
            <a:ext cx="2365849" cy="421817"/>
          </a:xfrm>
          <a:prstGeom prst="rect">
            <a:avLst/>
          </a:prstGeom>
          <a:ln w="12700">
            <a:miter lim="400000"/>
          </a:ln>
        </p:spPr>
      </p:pic>
      <p:sp>
        <p:nvSpPr>
          <p:cNvPr id="74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12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11" Type="http://schemas.openxmlformats.org/officeDocument/2006/relationships/image" Target="../media/image6.png"/><Relationship Id="rId5" Type="http://schemas.openxmlformats.org/officeDocument/2006/relationships/theme" Target="../theme/theme1.xml"/><Relationship Id="rId10" Type="http://schemas.openxmlformats.org/officeDocument/2006/relationships/image" Target="../media/image5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"/>
          <p:cNvSpPr/>
          <p:nvPr/>
        </p:nvSpPr>
        <p:spPr>
          <a:xfrm>
            <a:off x="3268" y="6096356"/>
            <a:ext cx="12185464" cy="69803"/>
          </a:xfrm>
          <a:prstGeom prst="rect">
            <a:avLst/>
          </a:prstGeom>
          <a:solidFill>
            <a:srgbClr val="EE8C4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endParaRPr/>
          </a:p>
        </p:txBody>
      </p:sp>
      <p:sp>
        <p:nvSpPr>
          <p:cNvPr id="3" name="Rechteck"/>
          <p:cNvSpPr/>
          <p:nvPr/>
        </p:nvSpPr>
        <p:spPr>
          <a:xfrm>
            <a:off x="3268" y="-57843"/>
            <a:ext cx="12185464" cy="1516666"/>
          </a:xfrm>
          <a:prstGeom prst="rect">
            <a:avLst/>
          </a:prstGeom>
          <a:solidFill>
            <a:srgbClr val="FE8625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endParaRPr/>
          </a:p>
        </p:txBody>
      </p:sp>
      <p:sp>
        <p:nvSpPr>
          <p:cNvPr id="4" name="Titeltext"/>
          <p:cNvSpPr txBox="1">
            <a:spLocks noGrp="1"/>
          </p:cNvSpPr>
          <p:nvPr>
            <p:ph type="title" hasCustomPrompt="1"/>
          </p:nvPr>
        </p:nvSpPr>
        <p:spPr>
          <a:xfrm>
            <a:off x="1688138" y="1615504"/>
            <a:ext cx="6124517" cy="4525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normAutofit/>
          </a:bodyPr>
          <a:lstStyle/>
          <a:p>
            <a:r>
              <a:t>Titeltext</a:t>
            </a:r>
          </a:p>
        </p:txBody>
      </p:sp>
      <p:sp>
        <p:nvSpPr>
          <p:cNvPr id="5" name="Textebene 1…"/>
          <p:cNvSpPr txBox="1">
            <a:spLocks noGrp="1"/>
          </p:cNvSpPr>
          <p:nvPr>
            <p:ph type="body" idx="1"/>
          </p:nvPr>
        </p:nvSpPr>
        <p:spPr>
          <a:xfrm>
            <a:off x="1688138" y="2172329"/>
            <a:ext cx="10095876" cy="27393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normAutofit/>
          </a:bodyPr>
          <a:lstStyle/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pic>
        <p:nvPicPr>
          <p:cNvPr id="6" name="Coat_of_arms_of_North_Rhine-Westfalia.svg.png" descr="Coat_of_arms_of_North_Rhine-Westfalia.svg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7577" y="6270404"/>
            <a:ext cx="435509" cy="502651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Bild" descr="Bild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3744" y="6275921"/>
            <a:ext cx="402761" cy="491619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IDeRBlogtslogoneu.png" descr="IDeRBlogtslogoneu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1260" y="287739"/>
            <a:ext cx="3517903" cy="825501"/>
          </a:xfrm>
          <a:prstGeom prst="rect">
            <a:avLst/>
          </a:prstGeom>
          <a:ln w="12700">
            <a:miter lim="400000"/>
          </a:ln>
        </p:spPr>
      </p:pic>
      <p:pic>
        <p:nvPicPr>
          <p:cNvPr id="9" name="eingesetzter-Film.png" descr="eingesetzter-Film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073495" y="287739"/>
            <a:ext cx="1897703" cy="8255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bottom_right.png" descr="bottom_right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101257" y="5744759"/>
            <a:ext cx="1457622" cy="1156380"/>
          </a:xfrm>
          <a:prstGeom prst="rect">
            <a:avLst/>
          </a:prstGeom>
          <a:ln w="12700">
            <a:miter lim="400000"/>
          </a:ln>
        </p:spPr>
      </p:pic>
      <p:pic>
        <p:nvPicPr>
          <p:cNvPr id="11" name="top_left.png" descr="top_left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10994" y="1060144"/>
            <a:ext cx="1457623" cy="1516665"/>
          </a:xfrm>
          <a:prstGeom prst="rect">
            <a:avLst/>
          </a:prstGeom>
          <a:ln w="12700">
            <a:miter lim="400000"/>
          </a:ln>
        </p:spPr>
      </p:pic>
      <p:pic>
        <p:nvPicPr>
          <p:cNvPr id="12" name="officeArt object" descr="officeArt object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056356" y="6270404"/>
            <a:ext cx="2365849" cy="421817"/>
          </a:xfrm>
          <a:prstGeom prst="rect">
            <a:avLst/>
          </a:prstGeom>
          <a:ln w="12700">
            <a:miter lim="400000"/>
          </a:ln>
        </p:spPr>
      </p:pic>
      <p:sp>
        <p:nvSpPr>
          <p:cNvPr id="13" name="Foliennummer"/>
          <p:cNvSpPr txBox="1">
            <a:spLocks noGrp="1"/>
          </p:cNvSpPr>
          <p:nvPr>
            <p:ph type="sldNum" sz="quarter" idx="2"/>
          </p:nvPr>
        </p:nvSpPr>
        <p:spPr>
          <a:xfrm>
            <a:off x="11308748" y="6221732"/>
            <a:ext cx="273652" cy="269237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 anchor="ctr">
            <a:spAutoFit/>
          </a:bodyPr>
          <a:lstStyle>
            <a:lvl1pPr algn="r">
              <a:defRPr sz="1200"/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transition spd="med"/>
  <p:txStyles>
    <p:titleStyle>
      <a:lvl1pPr marL="0" marR="0" indent="0" algn="l" defTabSz="914400" rtl="0" latinLnBrk="0">
        <a:lnSpc>
          <a:spcPct val="95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45288C"/>
          </a:solidFill>
          <a:uFillTx/>
          <a:latin typeface="+mn-lt"/>
          <a:ea typeface="+mn-ea"/>
          <a:cs typeface="+mn-cs"/>
          <a:sym typeface="Helvetica"/>
        </a:defRPr>
      </a:lvl1pPr>
      <a:lvl2pPr marL="0" marR="0" indent="0" algn="l" defTabSz="914400" rtl="0" latinLnBrk="0">
        <a:lnSpc>
          <a:spcPct val="95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45288C"/>
          </a:solidFill>
          <a:uFillTx/>
          <a:latin typeface="+mn-lt"/>
          <a:ea typeface="+mn-ea"/>
          <a:cs typeface="+mn-cs"/>
          <a:sym typeface="Helvetica"/>
        </a:defRPr>
      </a:lvl2pPr>
      <a:lvl3pPr marL="0" marR="0" indent="0" algn="l" defTabSz="914400" rtl="0" latinLnBrk="0">
        <a:lnSpc>
          <a:spcPct val="95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45288C"/>
          </a:solidFill>
          <a:uFillTx/>
          <a:latin typeface="+mn-lt"/>
          <a:ea typeface="+mn-ea"/>
          <a:cs typeface="+mn-cs"/>
          <a:sym typeface="Helvetica"/>
        </a:defRPr>
      </a:lvl3pPr>
      <a:lvl4pPr marL="0" marR="0" indent="0" algn="l" defTabSz="914400" rtl="0" latinLnBrk="0">
        <a:lnSpc>
          <a:spcPct val="95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45288C"/>
          </a:solidFill>
          <a:uFillTx/>
          <a:latin typeface="+mn-lt"/>
          <a:ea typeface="+mn-ea"/>
          <a:cs typeface="+mn-cs"/>
          <a:sym typeface="Helvetica"/>
        </a:defRPr>
      </a:lvl4pPr>
      <a:lvl5pPr marL="0" marR="0" indent="0" algn="l" defTabSz="914400" rtl="0" latinLnBrk="0">
        <a:lnSpc>
          <a:spcPct val="95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45288C"/>
          </a:solidFill>
          <a:uFillTx/>
          <a:latin typeface="+mn-lt"/>
          <a:ea typeface="+mn-ea"/>
          <a:cs typeface="+mn-cs"/>
          <a:sym typeface="Helvetica"/>
        </a:defRPr>
      </a:lvl5pPr>
      <a:lvl6pPr marL="0" marR="0" indent="0" algn="l" defTabSz="914400" rtl="0" latinLnBrk="0">
        <a:lnSpc>
          <a:spcPct val="95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45288C"/>
          </a:solidFill>
          <a:uFillTx/>
          <a:latin typeface="+mn-lt"/>
          <a:ea typeface="+mn-ea"/>
          <a:cs typeface="+mn-cs"/>
          <a:sym typeface="Helvetica"/>
        </a:defRPr>
      </a:lvl6pPr>
      <a:lvl7pPr marL="0" marR="0" indent="0" algn="l" defTabSz="914400" rtl="0" latinLnBrk="0">
        <a:lnSpc>
          <a:spcPct val="95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45288C"/>
          </a:solidFill>
          <a:uFillTx/>
          <a:latin typeface="+mn-lt"/>
          <a:ea typeface="+mn-ea"/>
          <a:cs typeface="+mn-cs"/>
          <a:sym typeface="Helvetica"/>
        </a:defRPr>
      </a:lvl7pPr>
      <a:lvl8pPr marL="0" marR="0" indent="0" algn="l" defTabSz="914400" rtl="0" latinLnBrk="0">
        <a:lnSpc>
          <a:spcPct val="95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45288C"/>
          </a:solidFill>
          <a:uFillTx/>
          <a:latin typeface="+mn-lt"/>
          <a:ea typeface="+mn-ea"/>
          <a:cs typeface="+mn-cs"/>
          <a:sym typeface="Helvetica"/>
        </a:defRPr>
      </a:lvl8pPr>
      <a:lvl9pPr marL="0" marR="0" indent="0" algn="l" defTabSz="914400" rtl="0" latinLnBrk="0">
        <a:lnSpc>
          <a:spcPct val="95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45288C"/>
          </a:solidFill>
          <a:uFillTx/>
          <a:latin typeface="+mn-lt"/>
          <a:ea typeface="+mn-ea"/>
          <a:cs typeface="+mn-cs"/>
          <a:sym typeface="Helvetica"/>
        </a:defRPr>
      </a:lvl9pPr>
    </p:titleStyle>
    <p:bodyStyle>
      <a:lvl1pPr marL="0" marR="0" indent="0" algn="l" defTabSz="914400" rtl="0" latinLnBrk="0">
        <a:lnSpc>
          <a:spcPct val="104999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500" b="0" i="0" u="none" strike="noStrike" cap="none" spc="0" baseline="0">
          <a:solidFill>
            <a:srgbClr val="45288C"/>
          </a:solidFill>
          <a:uFillTx/>
          <a:latin typeface="+mn-lt"/>
          <a:ea typeface="+mn-ea"/>
          <a:cs typeface="+mn-cs"/>
          <a:sym typeface="Helvetica"/>
        </a:defRPr>
      </a:lvl1pPr>
      <a:lvl2pPr marL="0" marR="0" indent="0" algn="l" defTabSz="914400" rtl="0" latinLnBrk="0">
        <a:lnSpc>
          <a:spcPct val="104999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500" b="0" i="0" u="none" strike="noStrike" cap="none" spc="0" baseline="0">
          <a:solidFill>
            <a:srgbClr val="45288C"/>
          </a:solidFill>
          <a:uFillTx/>
          <a:latin typeface="+mn-lt"/>
          <a:ea typeface="+mn-ea"/>
          <a:cs typeface="+mn-cs"/>
          <a:sym typeface="Helvetica"/>
        </a:defRPr>
      </a:lvl2pPr>
      <a:lvl3pPr marL="0" marR="0" indent="0" algn="l" defTabSz="914400" rtl="0" latinLnBrk="0">
        <a:lnSpc>
          <a:spcPct val="104999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500" b="0" i="0" u="none" strike="noStrike" cap="none" spc="0" baseline="0">
          <a:solidFill>
            <a:srgbClr val="45288C"/>
          </a:solidFill>
          <a:uFillTx/>
          <a:latin typeface="+mn-lt"/>
          <a:ea typeface="+mn-ea"/>
          <a:cs typeface="+mn-cs"/>
          <a:sym typeface="Helvetica"/>
        </a:defRPr>
      </a:lvl3pPr>
      <a:lvl4pPr marL="0" marR="0" indent="0" algn="l" defTabSz="914400" rtl="0" latinLnBrk="0">
        <a:lnSpc>
          <a:spcPct val="104999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500" b="0" i="0" u="none" strike="noStrike" cap="none" spc="0" baseline="0">
          <a:solidFill>
            <a:srgbClr val="45288C"/>
          </a:solidFill>
          <a:uFillTx/>
          <a:latin typeface="+mn-lt"/>
          <a:ea typeface="+mn-ea"/>
          <a:cs typeface="+mn-cs"/>
          <a:sym typeface="Helvetica"/>
        </a:defRPr>
      </a:lvl4pPr>
      <a:lvl5pPr marL="0" marR="0" indent="0" algn="l" defTabSz="914400" rtl="0" latinLnBrk="0">
        <a:lnSpc>
          <a:spcPct val="104999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500" b="0" i="0" u="none" strike="noStrike" cap="none" spc="0" baseline="0">
          <a:solidFill>
            <a:srgbClr val="45288C"/>
          </a:solidFill>
          <a:uFillTx/>
          <a:latin typeface="+mn-lt"/>
          <a:ea typeface="+mn-ea"/>
          <a:cs typeface="+mn-cs"/>
          <a:sym typeface="Helvetica"/>
        </a:defRPr>
      </a:lvl5pPr>
      <a:lvl6pPr marL="2457450" marR="0" indent="-171450" algn="l" defTabSz="914400" rtl="0" latinLnBrk="0">
        <a:lnSpc>
          <a:spcPct val="104999"/>
        </a:lnSpc>
        <a:spcBef>
          <a:spcPts val="0"/>
        </a:spcBef>
        <a:spcAft>
          <a:spcPts val="0"/>
        </a:spcAft>
        <a:buClrTx/>
        <a:buSzPct val="100000"/>
        <a:buFontTx/>
        <a:buChar char="•"/>
        <a:tabLst/>
        <a:defRPr sz="1500" b="0" i="0" u="none" strike="noStrike" cap="none" spc="0" baseline="0">
          <a:solidFill>
            <a:srgbClr val="45288C"/>
          </a:solidFill>
          <a:uFillTx/>
          <a:latin typeface="+mn-lt"/>
          <a:ea typeface="+mn-ea"/>
          <a:cs typeface="+mn-cs"/>
          <a:sym typeface="Helvetica"/>
        </a:defRPr>
      </a:lvl6pPr>
      <a:lvl7pPr marL="2914650" marR="0" indent="-171450" algn="l" defTabSz="914400" rtl="0" latinLnBrk="0">
        <a:lnSpc>
          <a:spcPct val="104999"/>
        </a:lnSpc>
        <a:spcBef>
          <a:spcPts val="0"/>
        </a:spcBef>
        <a:spcAft>
          <a:spcPts val="0"/>
        </a:spcAft>
        <a:buClrTx/>
        <a:buSzPct val="100000"/>
        <a:buFontTx/>
        <a:buChar char="•"/>
        <a:tabLst/>
        <a:defRPr sz="1500" b="0" i="0" u="none" strike="noStrike" cap="none" spc="0" baseline="0">
          <a:solidFill>
            <a:srgbClr val="45288C"/>
          </a:solidFill>
          <a:uFillTx/>
          <a:latin typeface="+mn-lt"/>
          <a:ea typeface="+mn-ea"/>
          <a:cs typeface="+mn-cs"/>
          <a:sym typeface="Helvetica"/>
        </a:defRPr>
      </a:lvl7pPr>
      <a:lvl8pPr marL="3371850" marR="0" indent="-171450" algn="l" defTabSz="914400" rtl="0" latinLnBrk="0">
        <a:lnSpc>
          <a:spcPct val="104999"/>
        </a:lnSpc>
        <a:spcBef>
          <a:spcPts val="0"/>
        </a:spcBef>
        <a:spcAft>
          <a:spcPts val="0"/>
        </a:spcAft>
        <a:buClrTx/>
        <a:buSzPct val="100000"/>
        <a:buFontTx/>
        <a:buChar char="•"/>
        <a:tabLst/>
        <a:defRPr sz="1500" b="0" i="0" u="none" strike="noStrike" cap="none" spc="0" baseline="0">
          <a:solidFill>
            <a:srgbClr val="45288C"/>
          </a:solidFill>
          <a:uFillTx/>
          <a:latin typeface="+mn-lt"/>
          <a:ea typeface="+mn-ea"/>
          <a:cs typeface="+mn-cs"/>
          <a:sym typeface="Helvetica"/>
        </a:defRPr>
      </a:lvl8pPr>
      <a:lvl9pPr marL="3829050" marR="0" indent="-171450" algn="l" defTabSz="914400" rtl="0" latinLnBrk="0">
        <a:lnSpc>
          <a:spcPct val="104999"/>
        </a:lnSpc>
        <a:spcBef>
          <a:spcPts val="0"/>
        </a:spcBef>
        <a:spcAft>
          <a:spcPts val="0"/>
        </a:spcAft>
        <a:buClrTx/>
        <a:buSzPct val="100000"/>
        <a:buFontTx/>
        <a:buChar char="•"/>
        <a:tabLst/>
        <a:defRPr sz="1500" b="0" i="0" u="none" strike="noStrike" cap="none" spc="0" baseline="0">
          <a:solidFill>
            <a:srgbClr val="45288C"/>
          </a:solidFill>
          <a:uFillTx/>
          <a:latin typeface="+mn-lt"/>
          <a:ea typeface="+mn-ea"/>
          <a:cs typeface="+mn-cs"/>
          <a:sym typeface="Helvetica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iderblog.eu/fuer-erwachsene/veranstaltungen/" TargetMode="Externa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Titel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IDeRBlog ts als Übungsplattform  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Titel 2"/>
          <p:cNvSpPr txBox="1">
            <a:spLocks noGrp="1"/>
          </p:cNvSpPr>
          <p:nvPr>
            <p:ph type="ctrTitle"/>
          </p:nvPr>
        </p:nvSpPr>
        <p:spPr>
          <a:xfrm>
            <a:off x="1688137" y="1615504"/>
            <a:ext cx="8732402" cy="452579"/>
          </a:xfrm>
          <a:prstGeom prst="rect">
            <a:avLst/>
          </a:prstGeom>
        </p:spPr>
        <p:txBody>
          <a:bodyPr/>
          <a:lstStyle/>
          <a:p>
            <a:r>
              <a:t>Freies Üben – Schülerkurse</a:t>
            </a:r>
          </a:p>
        </p:txBody>
      </p:sp>
      <p:pic>
        <p:nvPicPr>
          <p:cNvPr id="158" name="Grafik 6" descr="Grafi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3778" y="2243096"/>
            <a:ext cx="4267820" cy="3723138"/>
          </a:xfrm>
          <a:prstGeom prst="rect">
            <a:avLst/>
          </a:prstGeom>
          <a:ln w="12700">
            <a:miter lim="400000"/>
          </a:ln>
        </p:spPr>
      </p:pic>
      <p:sp>
        <p:nvSpPr>
          <p:cNvPr id="159" name="Anbindung per Single-Sign-On an die in den beteiligten Bundesländern eingeführten Identitätsmanagementsysteme an die Plattform IDeRBlog ts…"/>
          <p:cNvSpPr txBox="1"/>
          <p:nvPr/>
        </p:nvSpPr>
        <p:spPr>
          <a:xfrm>
            <a:off x="6382692" y="2490271"/>
            <a:ext cx="5540723" cy="26701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defTabSz="457200">
              <a:lnSpc>
                <a:spcPct val="115000"/>
              </a:lnSpc>
              <a:tabLst>
                <a:tab pos="444500" algn="l"/>
                <a:tab pos="889000" algn="l"/>
                <a:tab pos="1346200" algn="l"/>
                <a:tab pos="1790700" algn="l"/>
                <a:tab pos="2247900" algn="l"/>
                <a:tab pos="2692400" algn="l"/>
                <a:tab pos="3136900" algn="l"/>
                <a:tab pos="3594100" algn="l"/>
                <a:tab pos="4038600" algn="l"/>
                <a:tab pos="4495800" algn="l"/>
                <a:tab pos="4940300" algn="l"/>
                <a:tab pos="5384800" algn="l"/>
                <a:tab pos="5791200" algn="l"/>
              </a:tabLst>
              <a:defRPr sz="2000">
                <a:solidFill>
                  <a:srgbClr val="45288C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Lernvideo, multimedial</a:t>
            </a: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defTabSz="457200">
              <a:lnSpc>
                <a:spcPct val="115000"/>
              </a:lnSpc>
              <a:tabLst>
                <a:tab pos="444500" algn="l"/>
                <a:tab pos="889000" algn="l"/>
                <a:tab pos="1346200" algn="l"/>
                <a:tab pos="1790700" algn="l"/>
                <a:tab pos="2247900" algn="l"/>
                <a:tab pos="2692400" algn="l"/>
                <a:tab pos="3136900" algn="l"/>
                <a:tab pos="3594100" algn="l"/>
                <a:tab pos="4038600" algn="l"/>
                <a:tab pos="4495800" algn="l"/>
                <a:tab pos="4940300" algn="l"/>
                <a:tab pos="5384800" algn="l"/>
                <a:tab pos="5791200" algn="l"/>
              </a:tabLst>
              <a:defRPr sz="2400">
                <a:solidFill>
                  <a:srgbClr val="45288C"/>
                </a:solidFill>
                <a:uFill>
                  <a:solidFill>
                    <a:srgbClr val="000000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defTabSz="457200">
              <a:lnSpc>
                <a:spcPct val="115000"/>
              </a:lnSpc>
              <a:tabLst>
                <a:tab pos="444500" algn="l"/>
                <a:tab pos="889000" algn="l"/>
                <a:tab pos="1346200" algn="l"/>
                <a:tab pos="1790700" algn="l"/>
                <a:tab pos="2247900" algn="l"/>
                <a:tab pos="2692400" algn="l"/>
                <a:tab pos="3136900" algn="l"/>
                <a:tab pos="3594100" algn="l"/>
                <a:tab pos="4038600" algn="l"/>
                <a:tab pos="4495800" algn="l"/>
                <a:tab pos="4940300" algn="l"/>
                <a:tab pos="5384800" algn="l"/>
                <a:tab pos="5791200" algn="l"/>
              </a:tabLst>
              <a:defRPr sz="2000">
                <a:solidFill>
                  <a:srgbClr val="45288C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Online und Print Übungen</a:t>
            </a: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defTabSz="457200">
              <a:lnSpc>
                <a:spcPct val="115000"/>
              </a:lnSpc>
              <a:tabLst>
                <a:tab pos="444500" algn="l"/>
                <a:tab pos="889000" algn="l"/>
                <a:tab pos="1346200" algn="l"/>
                <a:tab pos="1790700" algn="l"/>
                <a:tab pos="2247900" algn="l"/>
                <a:tab pos="2692400" algn="l"/>
                <a:tab pos="3136900" algn="l"/>
                <a:tab pos="3594100" algn="l"/>
                <a:tab pos="4038600" algn="l"/>
                <a:tab pos="4495800" algn="l"/>
                <a:tab pos="4940300" algn="l"/>
                <a:tab pos="5384800" algn="l"/>
                <a:tab pos="5791200" algn="l"/>
              </a:tabLst>
              <a:defRPr sz="2400">
                <a:solidFill>
                  <a:srgbClr val="45288C"/>
                </a:solidFill>
                <a:uFill>
                  <a:solidFill>
                    <a:srgbClr val="000000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defTabSz="457200">
              <a:lnSpc>
                <a:spcPct val="115000"/>
              </a:lnSpc>
              <a:tabLst>
                <a:tab pos="444500" algn="l"/>
                <a:tab pos="889000" algn="l"/>
                <a:tab pos="1346200" algn="l"/>
                <a:tab pos="1790700" algn="l"/>
                <a:tab pos="2247900" algn="l"/>
                <a:tab pos="2692400" algn="l"/>
                <a:tab pos="3136900" algn="l"/>
                <a:tab pos="3594100" algn="l"/>
                <a:tab pos="4038600" algn="l"/>
                <a:tab pos="4495800" algn="l"/>
                <a:tab pos="4940300" algn="l"/>
                <a:tab pos="5384800" algn="l"/>
                <a:tab pos="5791200" algn="l"/>
              </a:tabLst>
              <a:defRPr sz="2000">
                <a:solidFill>
                  <a:srgbClr val="45288C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Sortierung nach Rechtschreibphänomen</a:t>
            </a:r>
          </a:p>
          <a:p>
            <a:pPr defTabSz="457200">
              <a:lnSpc>
                <a:spcPct val="115000"/>
              </a:lnSpc>
              <a:tabLst>
                <a:tab pos="444500" algn="l"/>
                <a:tab pos="889000" algn="l"/>
                <a:tab pos="1346200" algn="l"/>
                <a:tab pos="1790700" algn="l"/>
                <a:tab pos="2247900" algn="l"/>
                <a:tab pos="2692400" algn="l"/>
                <a:tab pos="3136900" algn="l"/>
                <a:tab pos="3594100" algn="l"/>
                <a:tab pos="4038600" algn="l"/>
                <a:tab pos="4495800" algn="l"/>
                <a:tab pos="4940300" algn="l"/>
                <a:tab pos="5384800" algn="l"/>
                <a:tab pos="5791200" algn="l"/>
              </a:tabLst>
              <a:defRPr sz="2400">
                <a:solidFill>
                  <a:srgbClr val="45288C"/>
                </a:solidFill>
                <a:uFill>
                  <a:solidFill>
                    <a:srgbClr val="000000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endParaRPr/>
          </a:p>
          <a:p>
            <a:pPr defTabSz="457200">
              <a:lnSpc>
                <a:spcPct val="115000"/>
              </a:lnSpc>
              <a:tabLst>
                <a:tab pos="444500" algn="l"/>
                <a:tab pos="889000" algn="l"/>
                <a:tab pos="1346200" algn="l"/>
                <a:tab pos="1790700" algn="l"/>
                <a:tab pos="2247900" algn="l"/>
                <a:tab pos="2692400" algn="l"/>
                <a:tab pos="3136900" algn="l"/>
                <a:tab pos="3594100" algn="l"/>
                <a:tab pos="4038600" algn="l"/>
                <a:tab pos="4495800" algn="l"/>
                <a:tab pos="4940300" algn="l"/>
                <a:tab pos="5384800" algn="l"/>
                <a:tab pos="5791200" algn="l"/>
              </a:tabLst>
              <a:defRPr sz="2000">
                <a:solidFill>
                  <a:srgbClr val="45288C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Link zu weiteren Aufgaben </a:t>
            </a:r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Titel 1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Unterrichtsmaterialien</a:t>
            </a:r>
          </a:p>
        </p:txBody>
      </p:sp>
      <p:sp>
        <p:nvSpPr>
          <p:cNvPr id="162" name="Inhaltsplatzhalter 2"/>
          <p:cNvSpPr txBox="1">
            <a:spLocks noGrp="1"/>
          </p:cNvSpPr>
          <p:nvPr>
            <p:ph type="subTitle" idx="1"/>
          </p:nvPr>
        </p:nvSpPr>
        <p:spPr>
          <a:xfrm>
            <a:off x="1688137" y="2172328"/>
            <a:ext cx="10095877" cy="3929708"/>
          </a:xfrm>
          <a:prstGeom prst="rect">
            <a:avLst/>
          </a:prstGeom>
        </p:spPr>
        <p:txBody>
          <a:bodyPr/>
          <a:lstStyle/>
          <a:p>
            <a:pPr marL="457200" indent="-457200">
              <a:lnSpc>
                <a:spcPct val="90000"/>
              </a:lnSpc>
              <a:buClr>
                <a:srgbClr val="45288C"/>
              </a:buClr>
              <a:buSzPct val="100000"/>
              <a:buFont typeface="Helvetica"/>
              <a:buChar char="•"/>
              <a:defRPr sz="3000"/>
            </a:pPr>
            <a:r>
              <a:t>Schreibanlässe</a:t>
            </a:r>
          </a:p>
          <a:p>
            <a:pPr marL="457200" indent="-457200">
              <a:lnSpc>
                <a:spcPct val="90000"/>
              </a:lnSpc>
              <a:buClr>
                <a:srgbClr val="45288C"/>
              </a:buClr>
              <a:buSzPct val="100000"/>
              <a:buFont typeface="Helvetica"/>
              <a:buChar char="•"/>
              <a:defRPr sz="3000"/>
            </a:pPr>
            <a:endParaRPr/>
          </a:p>
          <a:p>
            <a:pPr marL="457200" indent="-457200">
              <a:lnSpc>
                <a:spcPct val="90000"/>
              </a:lnSpc>
              <a:buClr>
                <a:srgbClr val="45288C"/>
              </a:buClr>
              <a:buSzPct val="100000"/>
              <a:buFont typeface="Helvetica"/>
              <a:buChar char="•"/>
              <a:defRPr sz="3000"/>
            </a:pPr>
            <a:r>
              <a:t>Lernvideos</a:t>
            </a:r>
          </a:p>
          <a:p>
            <a:pPr marL="457200" indent="-457200">
              <a:lnSpc>
                <a:spcPct val="90000"/>
              </a:lnSpc>
              <a:buClr>
                <a:srgbClr val="45288C"/>
              </a:buClr>
              <a:buSzPct val="100000"/>
              <a:buFont typeface="Helvetica"/>
              <a:buChar char="•"/>
              <a:defRPr sz="3000"/>
            </a:pPr>
            <a:endParaRPr/>
          </a:p>
          <a:p>
            <a:pPr marL="457200" indent="-457200">
              <a:lnSpc>
                <a:spcPct val="90000"/>
              </a:lnSpc>
              <a:buClr>
                <a:srgbClr val="45288C"/>
              </a:buClr>
              <a:buSzPct val="100000"/>
              <a:buFont typeface="Helvetica"/>
              <a:buChar char="•"/>
              <a:defRPr sz="3000"/>
            </a:pPr>
            <a:r>
              <a:t>Unterrichtsvorbereitungen</a:t>
            </a:r>
          </a:p>
          <a:p>
            <a:pPr marL="457200" indent="-457200">
              <a:lnSpc>
                <a:spcPct val="90000"/>
              </a:lnSpc>
              <a:buClr>
                <a:srgbClr val="45288C"/>
              </a:buClr>
              <a:buSzPct val="100000"/>
              <a:buFont typeface="Helvetica"/>
              <a:buChar char="•"/>
              <a:defRPr sz="3000"/>
            </a:pPr>
            <a:endParaRPr/>
          </a:p>
          <a:p>
            <a:pPr marL="457200" indent="-457200">
              <a:lnSpc>
                <a:spcPct val="90000"/>
              </a:lnSpc>
              <a:buClr>
                <a:srgbClr val="45288C"/>
              </a:buClr>
              <a:buSzPct val="100000"/>
              <a:buFont typeface="Helvetica"/>
              <a:buChar char="•"/>
              <a:defRPr sz="3000"/>
            </a:pPr>
            <a:r>
              <a:t>Üben statt Prüfen Bereich Lehrkräfte</a:t>
            </a:r>
          </a:p>
        </p:txBody>
      </p: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Titel 2"/>
          <p:cNvSpPr txBox="1">
            <a:spLocks noGrp="1"/>
          </p:cNvSpPr>
          <p:nvPr>
            <p:ph type="ctrTitle"/>
          </p:nvPr>
        </p:nvSpPr>
        <p:spPr>
          <a:xfrm>
            <a:off x="1688137" y="1615504"/>
            <a:ext cx="8732402" cy="452579"/>
          </a:xfrm>
          <a:prstGeom prst="rect">
            <a:avLst/>
          </a:prstGeom>
        </p:spPr>
        <p:txBody>
          <a:bodyPr/>
          <a:lstStyle/>
          <a:p>
            <a:r>
              <a:t>Unterrichtsmaterialien - Schreibanlässe</a:t>
            </a:r>
          </a:p>
        </p:txBody>
      </p:sp>
      <p:pic>
        <p:nvPicPr>
          <p:cNvPr id="165" name="Grafik 6" descr="Grafi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8137" y="2068083"/>
            <a:ext cx="6898741" cy="3986380"/>
          </a:xfrm>
          <a:prstGeom prst="rect">
            <a:avLst/>
          </a:prstGeom>
          <a:ln w="12700">
            <a:miter lim="400000"/>
          </a:ln>
        </p:spPr>
      </p:pic>
      <p:sp>
        <p:nvSpPr>
          <p:cNvPr id="166" name="Anbindung per Single-Sign-On an die in den beteiligten Bundesländern eingeführten Identitätsmanagementsysteme an die Plattform IDeRBlog ts…"/>
          <p:cNvSpPr txBox="1"/>
          <p:nvPr/>
        </p:nvSpPr>
        <p:spPr>
          <a:xfrm>
            <a:off x="8586876" y="2136618"/>
            <a:ext cx="3481392" cy="28498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defTabSz="457200">
              <a:lnSpc>
                <a:spcPct val="115000"/>
              </a:lnSpc>
              <a:tabLst>
                <a:tab pos="444500" algn="l"/>
                <a:tab pos="889000" algn="l"/>
                <a:tab pos="1346200" algn="l"/>
                <a:tab pos="1790700" algn="l"/>
                <a:tab pos="2247900" algn="l"/>
                <a:tab pos="2692400" algn="l"/>
                <a:tab pos="3136900" algn="l"/>
                <a:tab pos="3594100" algn="l"/>
                <a:tab pos="4038600" algn="l"/>
                <a:tab pos="4495800" algn="l"/>
                <a:tab pos="4940300" algn="l"/>
                <a:tab pos="5384800" algn="l"/>
                <a:tab pos="5791200" algn="l"/>
              </a:tabLst>
              <a:defRPr sz="2000">
                <a:solidFill>
                  <a:srgbClr val="45288C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100 Schreibanlässe</a:t>
            </a:r>
          </a:p>
          <a:p>
            <a:pPr defTabSz="457200">
              <a:lnSpc>
                <a:spcPct val="115000"/>
              </a:lnSpc>
              <a:tabLst>
                <a:tab pos="444500" algn="l"/>
                <a:tab pos="889000" algn="l"/>
                <a:tab pos="1346200" algn="l"/>
                <a:tab pos="1790700" algn="l"/>
                <a:tab pos="2247900" algn="l"/>
                <a:tab pos="2692400" algn="l"/>
                <a:tab pos="3136900" algn="l"/>
                <a:tab pos="3594100" algn="l"/>
                <a:tab pos="4038600" algn="l"/>
                <a:tab pos="4495800" algn="l"/>
                <a:tab pos="4940300" algn="l"/>
                <a:tab pos="5384800" algn="l"/>
                <a:tab pos="5791200" algn="l"/>
              </a:tabLst>
              <a:defRPr sz="2000">
                <a:solidFill>
                  <a:srgbClr val="45288C"/>
                </a:solidFill>
                <a:uFill>
                  <a:solidFill>
                    <a:srgbClr val="000000"/>
                  </a:solidFill>
                </a:uFill>
              </a:defRPr>
            </a:pPr>
            <a:endParaRPr/>
          </a:p>
          <a:p>
            <a:pPr defTabSz="457200">
              <a:lnSpc>
                <a:spcPct val="115000"/>
              </a:lnSpc>
              <a:tabLst>
                <a:tab pos="444500" algn="l"/>
                <a:tab pos="889000" algn="l"/>
                <a:tab pos="1346200" algn="l"/>
                <a:tab pos="1790700" algn="l"/>
                <a:tab pos="2247900" algn="l"/>
                <a:tab pos="2692400" algn="l"/>
                <a:tab pos="3136900" algn="l"/>
                <a:tab pos="3594100" algn="l"/>
                <a:tab pos="4038600" algn="l"/>
                <a:tab pos="4495800" algn="l"/>
                <a:tab pos="4940300" algn="l"/>
                <a:tab pos="5384800" algn="l"/>
                <a:tab pos="5791200" algn="l"/>
              </a:tabLst>
              <a:defRPr sz="2000">
                <a:solidFill>
                  <a:srgbClr val="45288C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Sortierung nach Thema und Schwierigkeitsgrad</a:t>
            </a:r>
          </a:p>
          <a:p>
            <a:pPr defTabSz="457200">
              <a:lnSpc>
                <a:spcPct val="115000"/>
              </a:lnSpc>
              <a:tabLst>
                <a:tab pos="444500" algn="l"/>
                <a:tab pos="889000" algn="l"/>
                <a:tab pos="1346200" algn="l"/>
                <a:tab pos="1790700" algn="l"/>
                <a:tab pos="2247900" algn="l"/>
                <a:tab pos="2692400" algn="l"/>
                <a:tab pos="3136900" algn="l"/>
                <a:tab pos="3594100" algn="l"/>
                <a:tab pos="4038600" algn="l"/>
                <a:tab pos="4495800" algn="l"/>
                <a:tab pos="4940300" algn="l"/>
                <a:tab pos="5384800" algn="l"/>
                <a:tab pos="5791200" algn="l"/>
              </a:tabLst>
              <a:defRPr sz="2000">
                <a:solidFill>
                  <a:srgbClr val="45288C"/>
                </a:solidFill>
                <a:uFill>
                  <a:solidFill>
                    <a:srgbClr val="000000"/>
                  </a:solidFill>
                </a:uFill>
              </a:defRPr>
            </a:pPr>
            <a:endParaRPr/>
          </a:p>
          <a:p>
            <a:pPr defTabSz="457200">
              <a:lnSpc>
                <a:spcPct val="115000"/>
              </a:lnSpc>
              <a:tabLst>
                <a:tab pos="444500" algn="l"/>
                <a:tab pos="889000" algn="l"/>
                <a:tab pos="1346200" algn="l"/>
                <a:tab pos="1790700" algn="l"/>
                <a:tab pos="2247900" algn="l"/>
                <a:tab pos="2692400" algn="l"/>
                <a:tab pos="3136900" algn="l"/>
                <a:tab pos="3594100" algn="l"/>
                <a:tab pos="4038600" algn="l"/>
                <a:tab pos="4495800" algn="l"/>
                <a:tab pos="4940300" algn="l"/>
                <a:tab pos="5384800" algn="l"/>
                <a:tab pos="5791200" algn="l"/>
              </a:tabLst>
              <a:defRPr sz="2000">
                <a:solidFill>
                  <a:srgbClr val="45288C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Creative Commons Lizenz</a:t>
            </a:r>
          </a:p>
          <a:p>
            <a:pPr defTabSz="457200">
              <a:lnSpc>
                <a:spcPct val="115000"/>
              </a:lnSpc>
              <a:tabLst>
                <a:tab pos="444500" algn="l"/>
                <a:tab pos="889000" algn="l"/>
                <a:tab pos="1346200" algn="l"/>
                <a:tab pos="1790700" algn="l"/>
                <a:tab pos="2247900" algn="l"/>
                <a:tab pos="2692400" algn="l"/>
                <a:tab pos="3136900" algn="l"/>
                <a:tab pos="3594100" algn="l"/>
                <a:tab pos="4038600" algn="l"/>
                <a:tab pos="4495800" algn="l"/>
                <a:tab pos="4940300" algn="l"/>
                <a:tab pos="5384800" algn="l"/>
                <a:tab pos="5791200" algn="l"/>
              </a:tabLst>
              <a:defRPr sz="2000">
                <a:solidFill>
                  <a:srgbClr val="45288C"/>
                </a:solidFill>
                <a:uFill>
                  <a:solidFill>
                    <a:srgbClr val="000000"/>
                  </a:solidFill>
                </a:uFill>
              </a:defRPr>
            </a:pPr>
            <a:endParaRPr/>
          </a:p>
          <a:p>
            <a:pPr defTabSz="457200">
              <a:lnSpc>
                <a:spcPct val="115000"/>
              </a:lnSpc>
              <a:tabLst>
                <a:tab pos="444500" algn="l"/>
                <a:tab pos="889000" algn="l"/>
                <a:tab pos="1346200" algn="l"/>
                <a:tab pos="1790700" algn="l"/>
                <a:tab pos="2247900" algn="l"/>
                <a:tab pos="2692400" algn="l"/>
                <a:tab pos="3136900" algn="l"/>
                <a:tab pos="3594100" algn="l"/>
                <a:tab pos="4038600" algn="l"/>
                <a:tab pos="4495800" algn="l"/>
                <a:tab pos="4940300" algn="l"/>
                <a:tab pos="5384800" algn="l"/>
                <a:tab pos="5791200" algn="l"/>
              </a:tabLst>
              <a:defRPr sz="2000">
                <a:solidFill>
                  <a:srgbClr val="45288C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PDF und PPT Format</a:t>
            </a:r>
          </a:p>
        </p:txBody>
      </p:sp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Titel 1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Aufgabe – Unterrichtsmaterialien</a:t>
            </a:r>
          </a:p>
        </p:txBody>
      </p:sp>
      <p:sp>
        <p:nvSpPr>
          <p:cNvPr id="169" name="Inhaltsplatzhalter 2"/>
          <p:cNvSpPr txBox="1">
            <a:spLocks noGrp="1"/>
          </p:cNvSpPr>
          <p:nvPr>
            <p:ph type="subTitle" idx="1"/>
          </p:nvPr>
        </p:nvSpPr>
        <p:spPr>
          <a:xfrm>
            <a:off x="1688138" y="2172328"/>
            <a:ext cx="9673961" cy="3522301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90000"/>
              </a:lnSpc>
              <a:defRPr sz="3000"/>
            </a:pPr>
            <a:endParaRPr dirty="0"/>
          </a:p>
          <a:p>
            <a:pPr algn="ctr">
              <a:lnSpc>
                <a:spcPct val="90000"/>
              </a:lnSpc>
              <a:defRPr sz="3000"/>
            </a:pPr>
            <a:r>
              <a:rPr dirty="0" err="1"/>
              <a:t>Wählen</a:t>
            </a:r>
            <a:r>
              <a:rPr dirty="0"/>
              <a:t> Sie </a:t>
            </a:r>
            <a:r>
              <a:rPr dirty="0" err="1"/>
              <a:t>eine</a:t>
            </a:r>
            <a:r>
              <a:rPr dirty="0"/>
              <a:t> </a:t>
            </a:r>
            <a:r>
              <a:rPr dirty="0" err="1"/>
              <a:t>Unterrichtseinheit</a:t>
            </a:r>
            <a:r>
              <a:rPr dirty="0"/>
              <a:t> und </a:t>
            </a:r>
            <a:r>
              <a:rPr dirty="0" err="1"/>
              <a:t>ein</a:t>
            </a:r>
            <a:r>
              <a:rPr dirty="0"/>
              <a:t> </a:t>
            </a:r>
            <a:r>
              <a:rPr dirty="0" err="1"/>
              <a:t>Lernvideo</a:t>
            </a:r>
            <a:r>
              <a:rPr dirty="0"/>
              <a:t> </a:t>
            </a:r>
            <a:r>
              <a:rPr dirty="0" err="1"/>
              <a:t>zu</a:t>
            </a:r>
            <a:r>
              <a:rPr dirty="0"/>
              <a:t> </a:t>
            </a:r>
            <a:r>
              <a:rPr dirty="0" err="1"/>
              <a:t>einem</a:t>
            </a:r>
            <a:r>
              <a:rPr dirty="0"/>
              <a:t> </a:t>
            </a:r>
            <a:r>
              <a:rPr dirty="0" err="1"/>
              <a:t>Rechtschreibphänomen</a:t>
            </a:r>
            <a:r>
              <a:rPr dirty="0"/>
              <a:t> </a:t>
            </a:r>
            <a:r>
              <a:rPr dirty="0" err="1"/>
              <a:t>aus</a:t>
            </a:r>
            <a:r>
              <a:rPr dirty="0"/>
              <a:t>, die Sie </a:t>
            </a:r>
            <a:r>
              <a:rPr dirty="0" err="1"/>
              <a:t>sich</a:t>
            </a:r>
            <a:r>
              <a:rPr dirty="0"/>
              <a:t> </a:t>
            </a:r>
            <a:r>
              <a:rPr dirty="0" err="1"/>
              <a:t>genauer</a:t>
            </a:r>
            <a:r>
              <a:rPr dirty="0"/>
              <a:t> </a:t>
            </a:r>
            <a:r>
              <a:rPr dirty="0" err="1"/>
              <a:t>anschauen</a:t>
            </a:r>
            <a:r>
              <a:rPr dirty="0"/>
              <a:t> und </a:t>
            </a:r>
            <a:r>
              <a:rPr dirty="0" err="1"/>
              <a:t>halten</a:t>
            </a:r>
            <a:r>
              <a:rPr dirty="0"/>
              <a:t> Sie </a:t>
            </a:r>
            <a:r>
              <a:rPr dirty="0" err="1"/>
              <a:t>Ihre</a:t>
            </a:r>
            <a:r>
              <a:rPr dirty="0"/>
              <a:t> </a:t>
            </a:r>
            <a:r>
              <a:rPr dirty="0" err="1"/>
              <a:t>Rückmeldung</a:t>
            </a:r>
            <a:r>
              <a:rPr dirty="0"/>
              <a:t> </a:t>
            </a:r>
            <a:r>
              <a:rPr dirty="0" err="1"/>
              <a:t>im</a:t>
            </a:r>
            <a:r>
              <a:rPr dirty="0"/>
              <a:t> </a:t>
            </a:r>
            <a:r>
              <a:rPr lang="de-DE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</a:rPr>
              <a:t>IDeRBlog </a:t>
            </a:r>
            <a:r>
              <a:rPr lang="de-DE" u="sng" dirty="0" err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</a:rPr>
              <a:t>ts</a:t>
            </a:r>
            <a:r>
              <a:rPr lang="de-DE"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</a:rPr>
              <a:t> </a:t>
            </a:r>
            <a:r>
              <a:rPr lang="de-DE" u="sng" dirty="0" err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</a:rPr>
              <a:t>Etherpad</a:t>
            </a:r>
            <a:r>
              <a:rPr dirty="0"/>
              <a:t> fest. </a:t>
            </a:r>
          </a:p>
        </p:txBody>
      </p:sp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Titel 2"/>
          <p:cNvSpPr txBox="1">
            <a:spLocks noGrp="1"/>
          </p:cNvSpPr>
          <p:nvPr>
            <p:ph type="ctrTitle"/>
          </p:nvPr>
        </p:nvSpPr>
        <p:spPr>
          <a:xfrm>
            <a:off x="1688137" y="1615504"/>
            <a:ext cx="10280544" cy="452579"/>
          </a:xfrm>
          <a:prstGeom prst="rect">
            <a:avLst/>
          </a:prstGeom>
        </p:spPr>
        <p:txBody>
          <a:bodyPr/>
          <a:lstStyle/>
          <a:p>
            <a:r>
              <a:t>Unterrichtsmaterialien – Üben statt Prüfen Bereich </a:t>
            </a:r>
          </a:p>
        </p:txBody>
      </p:sp>
      <p:pic>
        <p:nvPicPr>
          <p:cNvPr id="172" name="Grafik 6" descr="Grafi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8137" y="2748221"/>
            <a:ext cx="3200735" cy="2667281"/>
          </a:xfrm>
          <a:prstGeom prst="rect">
            <a:avLst/>
          </a:prstGeom>
          <a:ln w="12700">
            <a:miter lim="400000"/>
          </a:ln>
        </p:spPr>
      </p:pic>
      <p:sp>
        <p:nvSpPr>
          <p:cNvPr id="173" name="Anbindung per Single-Sign-On an die in den beteiligten Bundesländern eingeführten Identitätsmanagementsysteme an die Plattform IDeRBlog ts…"/>
          <p:cNvSpPr txBox="1"/>
          <p:nvPr/>
        </p:nvSpPr>
        <p:spPr>
          <a:xfrm>
            <a:off x="5613148" y="2440404"/>
            <a:ext cx="5540722" cy="34540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defTabSz="457200">
              <a:lnSpc>
                <a:spcPct val="115000"/>
              </a:lnSpc>
              <a:tabLst>
                <a:tab pos="444500" algn="l"/>
                <a:tab pos="889000" algn="l"/>
                <a:tab pos="1346200" algn="l"/>
                <a:tab pos="1790700" algn="l"/>
                <a:tab pos="2247900" algn="l"/>
                <a:tab pos="2692400" algn="l"/>
                <a:tab pos="3136900" algn="l"/>
                <a:tab pos="3594100" algn="l"/>
                <a:tab pos="4038600" algn="l"/>
                <a:tab pos="4495800" algn="l"/>
                <a:tab pos="4940300" algn="l"/>
                <a:tab pos="5384800" algn="l"/>
                <a:tab pos="5791200" algn="l"/>
              </a:tabLst>
              <a:defRPr sz="2400">
                <a:solidFill>
                  <a:srgbClr val="45288C"/>
                </a:solidFill>
                <a:uFill>
                  <a:solidFill>
                    <a:srgbClr val="000000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Materialien</a:t>
            </a:r>
            <a:r>
              <a:rPr dirty="0"/>
              <a:t> für </a:t>
            </a:r>
            <a:r>
              <a:rPr dirty="0" err="1"/>
              <a:t>Lehrkr</a:t>
            </a:r>
            <a:r>
              <a:rPr lang="de-DE" dirty="0"/>
              <a:t>ä</a:t>
            </a:r>
            <a:r>
              <a:rPr dirty="0"/>
              <a:t>ft</a:t>
            </a:r>
            <a:r>
              <a:rPr lang="de-DE" dirty="0"/>
              <a:t>e</a:t>
            </a:r>
            <a:endParaRPr dirty="0"/>
          </a:p>
          <a:p>
            <a:pPr defTabSz="457200">
              <a:lnSpc>
                <a:spcPct val="115000"/>
              </a:lnSpc>
              <a:tabLst>
                <a:tab pos="444500" algn="l"/>
                <a:tab pos="889000" algn="l"/>
                <a:tab pos="1346200" algn="l"/>
                <a:tab pos="1790700" algn="l"/>
                <a:tab pos="2247900" algn="l"/>
                <a:tab pos="2692400" algn="l"/>
                <a:tab pos="3136900" algn="l"/>
                <a:tab pos="3594100" algn="l"/>
                <a:tab pos="4038600" algn="l"/>
                <a:tab pos="4495800" algn="l"/>
                <a:tab pos="4940300" algn="l"/>
                <a:tab pos="5384800" algn="l"/>
                <a:tab pos="5791200" algn="l"/>
              </a:tabLst>
              <a:defRPr sz="2400">
                <a:solidFill>
                  <a:srgbClr val="45288C"/>
                </a:solidFill>
                <a:uFill>
                  <a:solidFill>
                    <a:srgbClr val="000000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endParaRPr dirty="0"/>
          </a:p>
          <a:p>
            <a:pPr marL="342900" indent="-342900" defTabSz="457200">
              <a:lnSpc>
                <a:spcPct val="115000"/>
              </a:lnSpc>
              <a:buSzPct val="100000"/>
              <a:buFont typeface="Arial"/>
              <a:buChar char="•"/>
              <a:tabLst>
                <a:tab pos="444500" algn="l"/>
                <a:tab pos="889000" algn="l"/>
                <a:tab pos="1346200" algn="l"/>
                <a:tab pos="1790700" algn="l"/>
                <a:tab pos="2247900" algn="l"/>
                <a:tab pos="2692400" algn="l"/>
                <a:tab pos="3136900" algn="l"/>
                <a:tab pos="3594100" algn="l"/>
                <a:tab pos="4038600" algn="l"/>
                <a:tab pos="4495800" algn="l"/>
                <a:tab pos="4940300" algn="l"/>
                <a:tab pos="5384800" algn="l"/>
                <a:tab pos="5791200" algn="l"/>
              </a:tabLst>
              <a:defRPr sz="2400">
                <a:solidFill>
                  <a:srgbClr val="45288C"/>
                </a:solidFill>
                <a:uFill>
                  <a:solidFill>
                    <a:srgbClr val="000000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Lernvideo</a:t>
            </a:r>
            <a:r>
              <a:rPr dirty="0"/>
              <a:t> &amp; QR-Code</a:t>
            </a:r>
            <a:endParaRPr sz="2000" dirty="0"/>
          </a:p>
          <a:p>
            <a:pPr marL="342900" indent="-342900" defTabSz="457200">
              <a:lnSpc>
                <a:spcPct val="115000"/>
              </a:lnSpc>
              <a:buSzPct val="100000"/>
              <a:buFont typeface="Arial"/>
              <a:buChar char="•"/>
              <a:tabLst>
                <a:tab pos="444500" algn="l"/>
                <a:tab pos="889000" algn="l"/>
                <a:tab pos="1346200" algn="l"/>
                <a:tab pos="1790700" algn="l"/>
                <a:tab pos="2247900" algn="l"/>
                <a:tab pos="2692400" algn="l"/>
                <a:tab pos="3136900" algn="l"/>
                <a:tab pos="3594100" algn="l"/>
                <a:tab pos="4038600" algn="l"/>
                <a:tab pos="4495800" algn="l"/>
                <a:tab pos="4940300" algn="l"/>
                <a:tab pos="5384800" algn="l"/>
                <a:tab pos="5791200" algn="l"/>
              </a:tabLst>
              <a:defRPr sz="2400">
                <a:solidFill>
                  <a:srgbClr val="45288C"/>
                </a:solidFill>
                <a:uFill>
                  <a:solidFill>
                    <a:srgbClr val="000000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Online </a:t>
            </a:r>
            <a:r>
              <a:rPr dirty="0" err="1"/>
              <a:t>Übungen</a:t>
            </a:r>
            <a:endParaRPr sz="2000" dirty="0"/>
          </a:p>
          <a:p>
            <a:pPr marL="342900" indent="-342900" defTabSz="457200">
              <a:lnSpc>
                <a:spcPct val="115000"/>
              </a:lnSpc>
              <a:buSzPct val="100000"/>
              <a:buFont typeface="Arial"/>
              <a:buChar char="•"/>
              <a:tabLst>
                <a:tab pos="444500" algn="l"/>
                <a:tab pos="889000" algn="l"/>
                <a:tab pos="1346200" algn="l"/>
                <a:tab pos="1790700" algn="l"/>
                <a:tab pos="2247900" algn="l"/>
                <a:tab pos="2692400" algn="l"/>
                <a:tab pos="3136900" algn="l"/>
                <a:tab pos="3594100" algn="l"/>
                <a:tab pos="4038600" algn="l"/>
                <a:tab pos="4495800" algn="l"/>
                <a:tab pos="4940300" algn="l"/>
                <a:tab pos="5384800" algn="l"/>
                <a:tab pos="5791200" algn="l"/>
              </a:tabLst>
              <a:defRPr sz="2400">
                <a:solidFill>
                  <a:srgbClr val="45288C"/>
                </a:solidFill>
                <a:uFill>
                  <a:solidFill>
                    <a:srgbClr val="000000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r>
              <a:rPr dirty="0"/>
              <a:t>Print </a:t>
            </a:r>
            <a:r>
              <a:rPr dirty="0" err="1"/>
              <a:t>Übungen</a:t>
            </a:r>
            <a:endParaRPr sz="2000" dirty="0"/>
          </a:p>
          <a:p>
            <a:pPr marL="342900" indent="-342900" defTabSz="457200">
              <a:lnSpc>
                <a:spcPct val="115000"/>
              </a:lnSpc>
              <a:buSzPct val="100000"/>
              <a:buFont typeface="Arial"/>
              <a:buChar char="•"/>
              <a:tabLst>
                <a:tab pos="444500" algn="l"/>
                <a:tab pos="889000" algn="l"/>
                <a:tab pos="1346200" algn="l"/>
                <a:tab pos="1790700" algn="l"/>
                <a:tab pos="2247900" algn="l"/>
                <a:tab pos="2692400" algn="l"/>
                <a:tab pos="3136900" algn="l"/>
                <a:tab pos="3594100" algn="l"/>
                <a:tab pos="4038600" algn="l"/>
                <a:tab pos="4495800" algn="l"/>
                <a:tab pos="4940300" algn="l"/>
                <a:tab pos="5384800" algn="l"/>
                <a:tab pos="5791200" algn="l"/>
              </a:tabLst>
              <a:defRPr sz="2400">
                <a:solidFill>
                  <a:srgbClr val="45288C"/>
                </a:solidFill>
                <a:uFill>
                  <a:solidFill>
                    <a:srgbClr val="000000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LearningApps</a:t>
            </a:r>
            <a:r>
              <a:rPr dirty="0"/>
              <a:t> </a:t>
            </a:r>
            <a:r>
              <a:rPr dirty="0" err="1"/>
              <a:t>Kollektion</a:t>
            </a:r>
            <a:endParaRPr sz="2000" dirty="0"/>
          </a:p>
          <a:p>
            <a:pPr marL="342900" indent="-342900" defTabSz="457200">
              <a:lnSpc>
                <a:spcPct val="115000"/>
              </a:lnSpc>
              <a:buSzPct val="100000"/>
              <a:buFont typeface="Arial"/>
              <a:buChar char="•"/>
              <a:tabLst>
                <a:tab pos="444500" algn="l"/>
                <a:tab pos="889000" algn="l"/>
                <a:tab pos="1346200" algn="l"/>
                <a:tab pos="1790700" algn="l"/>
                <a:tab pos="2247900" algn="l"/>
                <a:tab pos="2692400" algn="l"/>
                <a:tab pos="3136900" algn="l"/>
                <a:tab pos="3594100" algn="l"/>
                <a:tab pos="4038600" algn="l"/>
                <a:tab pos="4495800" algn="l"/>
                <a:tab pos="4940300" algn="l"/>
                <a:tab pos="5384800" algn="l"/>
                <a:tab pos="5791200" algn="l"/>
              </a:tabLst>
              <a:defRPr sz="2400">
                <a:solidFill>
                  <a:srgbClr val="45288C"/>
                </a:solidFill>
                <a:uFill>
                  <a:solidFill>
                    <a:srgbClr val="000000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Schülerkurs</a:t>
            </a:r>
            <a:endParaRPr sz="2000" dirty="0"/>
          </a:p>
          <a:p>
            <a:pPr marL="342900" indent="-342900" defTabSz="457200">
              <a:lnSpc>
                <a:spcPct val="115000"/>
              </a:lnSpc>
              <a:buSzPct val="100000"/>
              <a:buFont typeface="Arial"/>
              <a:buChar char="•"/>
              <a:tabLst>
                <a:tab pos="444500" algn="l"/>
                <a:tab pos="889000" algn="l"/>
                <a:tab pos="1346200" algn="l"/>
                <a:tab pos="1790700" algn="l"/>
                <a:tab pos="2247900" algn="l"/>
                <a:tab pos="2692400" algn="l"/>
                <a:tab pos="3136900" algn="l"/>
                <a:tab pos="3594100" algn="l"/>
                <a:tab pos="4038600" algn="l"/>
                <a:tab pos="4495800" algn="l"/>
                <a:tab pos="4940300" algn="l"/>
                <a:tab pos="5384800" algn="l"/>
                <a:tab pos="5791200" algn="l"/>
              </a:tabLst>
              <a:defRPr sz="2400">
                <a:solidFill>
                  <a:srgbClr val="45288C"/>
                </a:solidFill>
                <a:uFill>
                  <a:solidFill>
                    <a:srgbClr val="000000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Unterrichtsvorbereitung</a:t>
            </a:r>
            <a:endParaRPr dirty="0"/>
          </a:p>
        </p:txBody>
      </p:sp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Titel 2"/>
          <p:cNvSpPr txBox="1">
            <a:spLocks noGrp="1"/>
          </p:cNvSpPr>
          <p:nvPr>
            <p:ph type="ctrTitle"/>
          </p:nvPr>
        </p:nvSpPr>
        <p:spPr>
          <a:xfrm>
            <a:off x="1688137" y="1615504"/>
            <a:ext cx="10280544" cy="452579"/>
          </a:xfrm>
          <a:prstGeom prst="rect">
            <a:avLst/>
          </a:prstGeom>
        </p:spPr>
        <p:txBody>
          <a:bodyPr/>
          <a:lstStyle/>
          <a:p>
            <a:r>
              <a:t>IDeRBlog ts – Einführung in die Bloggingplattform</a:t>
            </a:r>
          </a:p>
        </p:txBody>
      </p:sp>
      <p:sp>
        <p:nvSpPr>
          <p:cNvPr id="176" name="Inhaltsplatzhalter 2"/>
          <p:cNvSpPr txBox="1">
            <a:spLocks noGrp="1"/>
          </p:cNvSpPr>
          <p:nvPr>
            <p:ph type="subTitle" idx="1"/>
          </p:nvPr>
        </p:nvSpPr>
        <p:spPr>
          <a:xfrm>
            <a:off x="1688137" y="2068083"/>
            <a:ext cx="10095877" cy="4070168"/>
          </a:xfrm>
          <a:prstGeom prst="rect">
            <a:avLst/>
          </a:prstGeom>
        </p:spPr>
        <p:txBody>
          <a:bodyPr/>
          <a:lstStyle/>
          <a:p>
            <a:pPr algn="ctr">
              <a:lnSpc>
                <a:spcPct val="90000"/>
              </a:lnSpc>
              <a:defRPr sz="2800"/>
            </a:pPr>
            <a:endParaRPr/>
          </a:p>
          <a:p>
            <a:pPr algn="ctr">
              <a:lnSpc>
                <a:spcPct val="90000"/>
              </a:lnSpc>
              <a:defRPr sz="2800"/>
            </a:pPr>
            <a:r>
              <a:t>auf der Internetseite unter </a:t>
            </a:r>
          </a:p>
          <a:p>
            <a:pPr algn="ctr">
              <a:lnSpc>
                <a:spcPct val="90000"/>
              </a:lnSpc>
              <a:defRPr sz="2800"/>
            </a:pPr>
            <a:endParaRPr/>
          </a:p>
          <a:p>
            <a:pPr algn="ctr">
              <a:lnSpc>
                <a:spcPct val="90000"/>
              </a:lnSpc>
              <a:defRPr sz="2800"/>
            </a:pPr>
            <a:r>
              <a: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2"/>
              </a:rPr>
              <a:t>https://iderblog.eu/fuer-erwachsene/veranstaltungen/</a:t>
            </a:r>
            <a:r>
              <a:t> </a:t>
            </a:r>
          </a:p>
          <a:p>
            <a:pPr algn="ctr">
              <a:lnSpc>
                <a:spcPct val="90000"/>
              </a:lnSpc>
              <a:defRPr sz="2800"/>
            </a:pPr>
            <a:endParaRPr/>
          </a:p>
          <a:p>
            <a:pPr algn="ctr">
              <a:lnSpc>
                <a:spcPct val="90000"/>
              </a:lnSpc>
              <a:defRPr sz="2800"/>
            </a:pPr>
            <a:r>
              <a:t>oder auf Anfrage für individuelle Gruppen</a:t>
            </a:r>
          </a:p>
          <a:p>
            <a:pPr algn="ctr">
              <a:lnSpc>
                <a:spcPct val="90000"/>
              </a:lnSpc>
              <a:defRPr sz="2800"/>
            </a:pPr>
            <a:endParaRPr/>
          </a:p>
          <a:p>
            <a:pPr algn="ctr">
              <a:lnSpc>
                <a:spcPct val="90000"/>
              </a:lnSpc>
              <a:defRPr sz="2800"/>
            </a:pPr>
            <a:r>
              <a:t>Kontakt: info@iderblog.eu</a:t>
            </a:r>
          </a:p>
        </p:txBody>
      </p:sp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Titel 2"/>
          <p:cNvSpPr txBox="1">
            <a:spLocks noGrp="1"/>
          </p:cNvSpPr>
          <p:nvPr>
            <p:ph type="ctrTitle"/>
          </p:nvPr>
        </p:nvSpPr>
        <p:spPr>
          <a:xfrm>
            <a:off x="1536970" y="1646600"/>
            <a:ext cx="6766701" cy="753928"/>
          </a:xfrm>
          <a:prstGeom prst="rect">
            <a:avLst/>
          </a:prstGeom>
        </p:spPr>
        <p:txBody>
          <a:bodyPr/>
          <a:lstStyle>
            <a:lvl1pPr defTabSz="841247">
              <a:defRPr sz="2700"/>
            </a:lvl1pPr>
          </a:lstStyle>
          <a:p>
            <a:r>
              <a:t>Änderungsantrag - Spiel für IDeRBlog ts</a:t>
            </a:r>
          </a:p>
        </p:txBody>
      </p:sp>
      <p:pic>
        <p:nvPicPr>
          <p:cNvPr id="179" name="06_Menue-3-Bereiche.png" descr="06_Menue-3-Bereich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4768" y="2109670"/>
            <a:ext cx="6902118" cy="388244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Titel 2"/>
          <p:cNvSpPr txBox="1">
            <a:spLocks noGrp="1"/>
          </p:cNvSpPr>
          <p:nvPr>
            <p:ph type="ctrTitle"/>
          </p:nvPr>
        </p:nvSpPr>
        <p:spPr>
          <a:xfrm>
            <a:off x="1536970" y="1646600"/>
            <a:ext cx="6766701" cy="753928"/>
          </a:xfrm>
          <a:prstGeom prst="rect">
            <a:avLst/>
          </a:prstGeom>
        </p:spPr>
        <p:txBody>
          <a:bodyPr/>
          <a:lstStyle>
            <a:lvl1pPr defTabSz="841247">
              <a:defRPr sz="2700"/>
            </a:lvl1pPr>
          </a:lstStyle>
          <a:p>
            <a:r>
              <a:t>Änderungsantrag - Spiel für IDeRBlog ts</a:t>
            </a:r>
          </a:p>
        </p:txBody>
      </p:sp>
      <p:sp>
        <p:nvSpPr>
          <p:cNvPr id="182" name="Anbindung per Single-Sign-On an die in den beteiligten Bundesländern eingeführten Identitätsmanagementsysteme an die Plattform IDeRBlog ts…"/>
          <p:cNvSpPr txBox="1"/>
          <p:nvPr/>
        </p:nvSpPr>
        <p:spPr>
          <a:xfrm>
            <a:off x="5987979" y="2520000"/>
            <a:ext cx="6145848" cy="13068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defTabSz="457200">
              <a:lnSpc>
                <a:spcPct val="115000"/>
              </a:lnSpc>
              <a:tabLst>
                <a:tab pos="444500" algn="l"/>
                <a:tab pos="889000" algn="l"/>
                <a:tab pos="1346200" algn="l"/>
                <a:tab pos="1790700" algn="l"/>
                <a:tab pos="2247900" algn="l"/>
                <a:tab pos="2692400" algn="l"/>
                <a:tab pos="3136900" algn="l"/>
                <a:tab pos="3594100" algn="l"/>
                <a:tab pos="4038600" algn="l"/>
                <a:tab pos="4495800" algn="l"/>
                <a:tab pos="4940300" algn="l"/>
                <a:tab pos="5384800" algn="l"/>
                <a:tab pos="5791200" algn="l"/>
              </a:tabLst>
              <a:defRPr sz="2400">
                <a:solidFill>
                  <a:srgbClr val="45288C"/>
                </a:solidFill>
                <a:uFill>
                  <a:solidFill>
                    <a:srgbClr val="000000"/>
                  </a:solidFill>
                </a:uFill>
              </a:defRPr>
            </a:lvl1pPr>
          </a:lstStyle>
          <a:p>
            <a:r>
              <a:t>Orthlantis eine Insel zum Erlernen von Rechtschreibung</a:t>
            </a:r>
          </a:p>
        </p:txBody>
      </p:sp>
      <p:pic>
        <p:nvPicPr>
          <p:cNvPr id="183" name="06_Menue-3-Bereiche.png" descr="06_Menue-3-Bereich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0061" y="2712747"/>
            <a:ext cx="4589960" cy="258185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Titel 2"/>
          <p:cNvSpPr txBox="1">
            <a:spLocks noGrp="1"/>
          </p:cNvSpPr>
          <p:nvPr>
            <p:ph type="ctrTitle"/>
          </p:nvPr>
        </p:nvSpPr>
        <p:spPr>
          <a:xfrm>
            <a:off x="1536970" y="1646600"/>
            <a:ext cx="6766701" cy="753928"/>
          </a:xfrm>
          <a:prstGeom prst="rect">
            <a:avLst/>
          </a:prstGeom>
        </p:spPr>
        <p:txBody>
          <a:bodyPr/>
          <a:lstStyle>
            <a:lvl1pPr defTabSz="841247">
              <a:defRPr sz="2700"/>
            </a:lvl1pPr>
          </a:lstStyle>
          <a:p>
            <a:r>
              <a:t>Änderungsantrag - Spiel für IDeRBlog ts</a:t>
            </a:r>
          </a:p>
        </p:txBody>
      </p:sp>
      <p:sp>
        <p:nvSpPr>
          <p:cNvPr id="186" name="Anbindung per Single-Sign-On an die in den beteiligten Bundesländern eingeführten Identitätsmanagementsysteme an die Plattform IDeRBlog ts…"/>
          <p:cNvSpPr txBox="1"/>
          <p:nvPr/>
        </p:nvSpPr>
        <p:spPr>
          <a:xfrm>
            <a:off x="5987979" y="2520000"/>
            <a:ext cx="6145848" cy="10877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defTabSz="457200">
              <a:lnSpc>
                <a:spcPct val="115000"/>
              </a:lnSpc>
              <a:tabLst>
                <a:tab pos="444500" algn="l"/>
                <a:tab pos="889000" algn="l"/>
                <a:tab pos="1346200" algn="l"/>
                <a:tab pos="1790700" algn="l"/>
                <a:tab pos="2247900" algn="l"/>
                <a:tab pos="2692400" algn="l"/>
                <a:tab pos="3136900" algn="l"/>
                <a:tab pos="3594100" algn="l"/>
                <a:tab pos="4038600" algn="l"/>
                <a:tab pos="4495800" algn="l"/>
                <a:tab pos="4940300" algn="l"/>
                <a:tab pos="5384800" algn="l"/>
                <a:tab pos="5791200" algn="l"/>
              </a:tabLst>
              <a:defRPr sz="1200">
                <a:uFill>
                  <a:solidFill>
                    <a:srgbClr val="000000"/>
                  </a:solidFill>
                </a:uFill>
              </a:defRPr>
            </a:pPr>
            <a:r>
              <a:t>Orthlantis eine Insel zum Erlernen von Rechtschreibung</a:t>
            </a:r>
          </a:p>
          <a:p>
            <a:pPr defTabSz="457200">
              <a:lnSpc>
                <a:spcPct val="115000"/>
              </a:lnSpc>
              <a:tabLst>
                <a:tab pos="444500" algn="l"/>
                <a:tab pos="889000" algn="l"/>
                <a:tab pos="1346200" algn="l"/>
                <a:tab pos="1790700" algn="l"/>
                <a:tab pos="2247900" algn="l"/>
                <a:tab pos="2692400" algn="l"/>
                <a:tab pos="3136900" algn="l"/>
                <a:tab pos="3594100" algn="l"/>
                <a:tab pos="4038600" algn="l"/>
                <a:tab pos="4495800" algn="l"/>
                <a:tab pos="4940300" algn="l"/>
                <a:tab pos="5384800" algn="l"/>
                <a:tab pos="5791200" algn="l"/>
              </a:tabLst>
              <a:defRPr sz="2400">
                <a:solidFill>
                  <a:srgbClr val="45288C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Game based learning Ansatz</a:t>
            </a:r>
          </a:p>
        </p:txBody>
      </p:sp>
      <p:pic>
        <p:nvPicPr>
          <p:cNvPr id="187" name="06_Menue-3-Bereiche.png" descr="06_Menue-3-Bereich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0061" y="2712747"/>
            <a:ext cx="4589960" cy="258185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Titel 2"/>
          <p:cNvSpPr txBox="1">
            <a:spLocks noGrp="1"/>
          </p:cNvSpPr>
          <p:nvPr>
            <p:ph type="ctrTitle"/>
          </p:nvPr>
        </p:nvSpPr>
        <p:spPr>
          <a:xfrm>
            <a:off x="1536970" y="1646600"/>
            <a:ext cx="6766701" cy="753928"/>
          </a:xfrm>
          <a:prstGeom prst="rect">
            <a:avLst/>
          </a:prstGeom>
        </p:spPr>
        <p:txBody>
          <a:bodyPr/>
          <a:lstStyle>
            <a:lvl1pPr defTabSz="841247">
              <a:defRPr sz="2700"/>
            </a:lvl1pPr>
          </a:lstStyle>
          <a:p>
            <a:r>
              <a:t>Änderungsantrag - Spiel für IDeRBlog ts</a:t>
            </a:r>
          </a:p>
        </p:txBody>
      </p:sp>
      <p:sp>
        <p:nvSpPr>
          <p:cNvPr id="190" name="Anbindung per Single-Sign-On an die in den beteiligten Bundesländern eingeführten Identitätsmanagementsysteme an die Plattform IDeRBlog ts…"/>
          <p:cNvSpPr txBox="1"/>
          <p:nvPr/>
        </p:nvSpPr>
        <p:spPr>
          <a:xfrm>
            <a:off x="5987979" y="2520000"/>
            <a:ext cx="6145848" cy="12922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defTabSz="457200">
              <a:lnSpc>
                <a:spcPct val="115000"/>
              </a:lnSpc>
              <a:tabLst>
                <a:tab pos="444500" algn="l"/>
                <a:tab pos="889000" algn="l"/>
                <a:tab pos="1346200" algn="l"/>
                <a:tab pos="1790700" algn="l"/>
                <a:tab pos="2247900" algn="l"/>
                <a:tab pos="2692400" algn="l"/>
                <a:tab pos="3136900" algn="l"/>
                <a:tab pos="3594100" algn="l"/>
                <a:tab pos="4038600" algn="l"/>
                <a:tab pos="4495800" algn="l"/>
                <a:tab pos="4940300" algn="l"/>
                <a:tab pos="5384800" algn="l"/>
                <a:tab pos="5791200" algn="l"/>
              </a:tabLst>
              <a:defRPr sz="1200">
                <a:uFill>
                  <a:solidFill>
                    <a:srgbClr val="000000"/>
                  </a:solidFill>
                </a:uFill>
              </a:defRPr>
            </a:pPr>
            <a:r>
              <a:t>Orthlantis eine Insel zum Erlernen von Rechtschreibung</a:t>
            </a:r>
          </a:p>
          <a:p>
            <a:pPr defTabSz="457200">
              <a:lnSpc>
                <a:spcPct val="115000"/>
              </a:lnSpc>
              <a:tabLst>
                <a:tab pos="444500" algn="l"/>
                <a:tab pos="889000" algn="l"/>
                <a:tab pos="1346200" algn="l"/>
                <a:tab pos="1790700" algn="l"/>
                <a:tab pos="2247900" algn="l"/>
                <a:tab pos="2692400" algn="l"/>
                <a:tab pos="3136900" algn="l"/>
                <a:tab pos="3594100" algn="l"/>
                <a:tab pos="4038600" algn="l"/>
                <a:tab pos="4495800" algn="l"/>
                <a:tab pos="4940300" algn="l"/>
                <a:tab pos="5384800" algn="l"/>
                <a:tab pos="5791200" algn="l"/>
              </a:tabLst>
              <a:defRPr sz="1200">
                <a:uFill>
                  <a:solidFill>
                    <a:srgbClr val="000000"/>
                  </a:solidFill>
                </a:uFill>
              </a:defRPr>
            </a:pPr>
            <a:r>
              <a:t>Game based learning Ansatz</a:t>
            </a:r>
          </a:p>
          <a:p>
            <a:pPr defTabSz="457200">
              <a:lnSpc>
                <a:spcPct val="115000"/>
              </a:lnSpc>
              <a:tabLst>
                <a:tab pos="444500" algn="l"/>
                <a:tab pos="889000" algn="l"/>
                <a:tab pos="1346200" algn="l"/>
                <a:tab pos="1790700" algn="l"/>
                <a:tab pos="2247900" algn="l"/>
                <a:tab pos="2692400" algn="l"/>
                <a:tab pos="3136900" algn="l"/>
                <a:tab pos="3594100" algn="l"/>
                <a:tab pos="4038600" algn="l"/>
                <a:tab pos="4495800" algn="l"/>
                <a:tab pos="4940300" algn="l"/>
                <a:tab pos="5384800" algn="l"/>
                <a:tab pos="5791200" algn="l"/>
              </a:tabLst>
              <a:defRPr sz="2400">
                <a:solidFill>
                  <a:srgbClr val="45288C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Erklärungen für Lernende</a:t>
            </a:r>
          </a:p>
        </p:txBody>
      </p:sp>
      <p:pic>
        <p:nvPicPr>
          <p:cNvPr id="191" name="06_Menue-3-Bereiche.png" descr="06_Menue-3-Bereich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0061" y="2712747"/>
            <a:ext cx="4589960" cy="258185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Titel 2"/>
          <p:cNvSpPr txBox="1"/>
          <p:nvPr/>
        </p:nvSpPr>
        <p:spPr>
          <a:xfrm>
            <a:off x="1536971" y="2628850"/>
            <a:ext cx="6336706" cy="28867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normAutofit/>
          </a:bodyPr>
          <a:lstStyle/>
          <a:p>
            <a:pPr>
              <a:defRPr sz="4400">
                <a:solidFill>
                  <a:srgbClr val="45288C"/>
                </a:solidFill>
              </a:defRPr>
            </a:pPr>
            <a:r>
              <a:rPr lang="de-DE" dirty="0"/>
              <a:t>Referent*in</a:t>
            </a:r>
            <a:endParaRPr dirty="0">
              <a:solidFill>
                <a:srgbClr val="888888"/>
              </a:solidFill>
            </a:endParaRPr>
          </a:p>
          <a:p>
            <a:pPr marL="273050" indent="-273050">
              <a:buSzPct val="100000"/>
              <a:buFont typeface="Arial"/>
              <a:buChar char="•"/>
              <a:defRPr sz="3200">
                <a:solidFill>
                  <a:srgbClr val="45288C"/>
                </a:solidFill>
              </a:defRPr>
            </a:pPr>
            <a:r>
              <a:rPr lang="de-DE" dirty="0"/>
              <a:t>X</a:t>
            </a:r>
          </a:p>
          <a:p>
            <a:pPr marL="273050" indent="-273050">
              <a:buSzPct val="100000"/>
              <a:buFont typeface="Arial"/>
              <a:buChar char="•"/>
              <a:defRPr sz="3200">
                <a:solidFill>
                  <a:srgbClr val="45288C"/>
                </a:solidFill>
              </a:defRPr>
            </a:pPr>
            <a:r>
              <a:rPr lang="de-DE" dirty="0"/>
              <a:t>X</a:t>
            </a:r>
          </a:p>
          <a:p>
            <a:pPr marL="273050" indent="-273050">
              <a:buSzPct val="100000"/>
              <a:buFont typeface="Arial"/>
              <a:buChar char="•"/>
              <a:defRPr sz="3200">
                <a:solidFill>
                  <a:srgbClr val="45288C"/>
                </a:solidFill>
              </a:defRPr>
            </a:pPr>
            <a:r>
              <a:rPr lang="de-DE" dirty="0"/>
              <a:t>x</a:t>
            </a:r>
            <a:endParaRPr dirty="0"/>
          </a:p>
        </p:txBody>
      </p:sp>
      <p:sp>
        <p:nvSpPr>
          <p:cNvPr id="87" name="Titel 2"/>
          <p:cNvSpPr txBox="1">
            <a:spLocks noGrp="1"/>
          </p:cNvSpPr>
          <p:nvPr>
            <p:ph type="ctrTitle"/>
          </p:nvPr>
        </p:nvSpPr>
        <p:spPr>
          <a:xfrm>
            <a:off x="1536971" y="1646600"/>
            <a:ext cx="3495451" cy="753928"/>
          </a:xfrm>
          <a:prstGeom prst="rect">
            <a:avLst/>
          </a:prstGeom>
        </p:spPr>
        <p:txBody>
          <a:bodyPr/>
          <a:lstStyle/>
          <a:p>
            <a:r>
              <a:t>Who is Who?</a:t>
            </a:r>
          </a:p>
        </p:txBody>
      </p:sp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Titel 2"/>
          <p:cNvSpPr txBox="1">
            <a:spLocks noGrp="1"/>
          </p:cNvSpPr>
          <p:nvPr>
            <p:ph type="ctrTitle"/>
          </p:nvPr>
        </p:nvSpPr>
        <p:spPr>
          <a:xfrm>
            <a:off x="1536970" y="1646600"/>
            <a:ext cx="6766701" cy="753928"/>
          </a:xfrm>
          <a:prstGeom prst="rect">
            <a:avLst/>
          </a:prstGeom>
        </p:spPr>
        <p:txBody>
          <a:bodyPr/>
          <a:lstStyle>
            <a:lvl1pPr defTabSz="841247">
              <a:defRPr sz="2700"/>
            </a:lvl1pPr>
          </a:lstStyle>
          <a:p>
            <a:r>
              <a:t>Änderungsantrag - Spiel für IDeRBlog ts</a:t>
            </a:r>
          </a:p>
        </p:txBody>
      </p:sp>
      <p:sp>
        <p:nvSpPr>
          <p:cNvPr id="194" name="Anbindung per Single-Sign-On an die in den beteiligten Bundesländern eingeführten Identitätsmanagementsysteme an die Plattform IDeRBlog ts…"/>
          <p:cNvSpPr txBox="1"/>
          <p:nvPr/>
        </p:nvSpPr>
        <p:spPr>
          <a:xfrm>
            <a:off x="5987979" y="2520000"/>
            <a:ext cx="6145848" cy="14966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defTabSz="457200">
              <a:lnSpc>
                <a:spcPct val="115000"/>
              </a:lnSpc>
              <a:tabLst>
                <a:tab pos="444500" algn="l"/>
                <a:tab pos="889000" algn="l"/>
                <a:tab pos="1346200" algn="l"/>
                <a:tab pos="1790700" algn="l"/>
                <a:tab pos="2247900" algn="l"/>
                <a:tab pos="2692400" algn="l"/>
                <a:tab pos="3136900" algn="l"/>
                <a:tab pos="3594100" algn="l"/>
                <a:tab pos="4038600" algn="l"/>
                <a:tab pos="4495800" algn="l"/>
                <a:tab pos="4940300" algn="l"/>
                <a:tab pos="5384800" algn="l"/>
                <a:tab pos="5791200" algn="l"/>
              </a:tabLst>
              <a:defRPr sz="1200">
                <a:uFill>
                  <a:solidFill>
                    <a:srgbClr val="000000"/>
                  </a:solidFill>
                </a:uFill>
              </a:defRPr>
            </a:pPr>
            <a:r>
              <a:t>Orthlantis eine Insel zum Erlernen von Rechtschreibung</a:t>
            </a:r>
          </a:p>
          <a:p>
            <a:pPr defTabSz="457200">
              <a:lnSpc>
                <a:spcPct val="115000"/>
              </a:lnSpc>
              <a:tabLst>
                <a:tab pos="444500" algn="l"/>
                <a:tab pos="889000" algn="l"/>
                <a:tab pos="1346200" algn="l"/>
                <a:tab pos="1790700" algn="l"/>
                <a:tab pos="2247900" algn="l"/>
                <a:tab pos="2692400" algn="l"/>
                <a:tab pos="3136900" algn="l"/>
                <a:tab pos="3594100" algn="l"/>
                <a:tab pos="4038600" algn="l"/>
                <a:tab pos="4495800" algn="l"/>
                <a:tab pos="4940300" algn="l"/>
                <a:tab pos="5384800" algn="l"/>
                <a:tab pos="5791200" algn="l"/>
              </a:tabLst>
              <a:defRPr sz="1200">
                <a:uFill>
                  <a:solidFill>
                    <a:srgbClr val="000000"/>
                  </a:solidFill>
                </a:uFill>
              </a:defRPr>
            </a:pPr>
            <a:r>
              <a:t>Game based learning Ansatz</a:t>
            </a:r>
          </a:p>
          <a:p>
            <a:pPr defTabSz="457200">
              <a:lnSpc>
                <a:spcPct val="115000"/>
              </a:lnSpc>
              <a:tabLst>
                <a:tab pos="444500" algn="l"/>
                <a:tab pos="889000" algn="l"/>
                <a:tab pos="1346200" algn="l"/>
                <a:tab pos="1790700" algn="l"/>
                <a:tab pos="2247900" algn="l"/>
                <a:tab pos="2692400" algn="l"/>
                <a:tab pos="3136900" algn="l"/>
                <a:tab pos="3594100" algn="l"/>
                <a:tab pos="4038600" algn="l"/>
                <a:tab pos="4495800" algn="l"/>
                <a:tab pos="4940300" algn="l"/>
                <a:tab pos="5384800" algn="l"/>
                <a:tab pos="5791200" algn="l"/>
              </a:tabLst>
              <a:defRPr sz="1200">
                <a:uFill>
                  <a:solidFill>
                    <a:srgbClr val="000000"/>
                  </a:solidFill>
                </a:uFill>
              </a:defRPr>
            </a:pPr>
            <a:r>
              <a:t>Erklärungen für Lernende</a:t>
            </a:r>
          </a:p>
          <a:p>
            <a:pPr defTabSz="457200">
              <a:lnSpc>
                <a:spcPct val="115000"/>
              </a:lnSpc>
              <a:tabLst>
                <a:tab pos="444500" algn="l"/>
                <a:tab pos="889000" algn="l"/>
                <a:tab pos="1346200" algn="l"/>
                <a:tab pos="1790700" algn="l"/>
                <a:tab pos="2247900" algn="l"/>
                <a:tab pos="2692400" algn="l"/>
                <a:tab pos="3136900" algn="l"/>
                <a:tab pos="3594100" algn="l"/>
                <a:tab pos="4038600" algn="l"/>
                <a:tab pos="4495800" algn="l"/>
                <a:tab pos="4940300" algn="l"/>
                <a:tab pos="5384800" algn="l"/>
                <a:tab pos="5791200" algn="l"/>
              </a:tabLst>
              <a:defRPr sz="2400">
                <a:solidFill>
                  <a:srgbClr val="45288C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individuelle Übungen für Lernende</a:t>
            </a:r>
          </a:p>
        </p:txBody>
      </p:sp>
      <p:pic>
        <p:nvPicPr>
          <p:cNvPr id="195" name="06_Menue-3-Bereiche.png" descr="06_Menue-3-Bereich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0061" y="2712747"/>
            <a:ext cx="4589960" cy="258185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Titel 2"/>
          <p:cNvSpPr txBox="1">
            <a:spLocks noGrp="1"/>
          </p:cNvSpPr>
          <p:nvPr>
            <p:ph type="ctrTitle"/>
          </p:nvPr>
        </p:nvSpPr>
        <p:spPr>
          <a:xfrm>
            <a:off x="1688137" y="1615504"/>
            <a:ext cx="10280544" cy="452579"/>
          </a:xfrm>
          <a:prstGeom prst="rect">
            <a:avLst/>
          </a:prstGeom>
        </p:spPr>
        <p:txBody>
          <a:bodyPr/>
          <a:lstStyle/>
          <a:p>
            <a:r>
              <a:t>Bildnachweis</a:t>
            </a:r>
          </a:p>
        </p:txBody>
      </p:sp>
      <p:sp>
        <p:nvSpPr>
          <p:cNvPr id="198" name="Inhaltsplatzhalter 2"/>
          <p:cNvSpPr txBox="1">
            <a:spLocks noGrp="1"/>
          </p:cNvSpPr>
          <p:nvPr>
            <p:ph type="subTitle" idx="1"/>
          </p:nvPr>
        </p:nvSpPr>
        <p:spPr>
          <a:xfrm>
            <a:off x="1688137" y="2172329"/>
            <a:ext cx="10095877" cy="3938761"/>
          </a:xfrm>
          <a:prstGeom prst="rect">
            <a:avLst/>
          </a:prstGeom>
        </p:spPr>
        <p:txBody>
          <a:bodyPr/>
          <a:lstStyle/>
          <a:p>
            <a:pPr algn="ctr">
              <a:lnSpc>
                <a:spcPct val="90000"/>
              </a:lnSpc>
              <a:defRPr sz="3000"/>
            </a:pPr>
            <a:r>
              <a:rPr dirty="0"/>
              <a:t>Wenn nicht </a:t>
            </a:r>
            <a:r>
              <a:rPr dirty="0" err="1"/>
              <a:t>anders</a:t>
            </a:r>
            <a:r>
              <a:rPr dirty="0"/>
              <a:t> </a:t>
            </a:r>
            <a:r>
              <a:rPr dirty="0" err="1"/>
              <a:t>angegeben</a:t>
            </a:r>
            <a:r>
              <a:rPr dirty="0"/>
              <a:t> </a:t>
            </a:r>
            <a:r>
              <a:rPr dirty="0" err="1"/>
              <a:t>handelt</a:t>
            </a:r>
            <a:r>
              <a:rPr dirty="0"/>
              <a:t> es </a:t>
            </a:r>
            <a:r>
              <a:rPr dirty="0" err="1"/>
              <a:t>sich</a:t>
            </a:r>
            <a:r>
              <a:rPr dirty="0"/>
              <a:t> </a:t>
            </a:r>
            <a:r>
              <a:rPr dirty="0" err="1"/>
              <a:t>bei</a:t>
            </a:r>
            <a:r>
              <a:rPr dirty="0"/>
              <a:t> den </a:t>
            </a:r>
            <a:r>
              <a:rPr dirty="0" err="1"/>
              <a:t>Bildern</a:t>
            </a:r>
            <a:r>
              <a:rPr dirty="0"/>
              <a:t> um Screenshots der </a:t>
            </a:r>
            <a:r>
              <a:rPr dirty="0" err="1"/>
              <a:t>Seite</a:t>
            </a:r>
            <a:r>
              <a:rPr dirty="0"/>
              <a:t> IDeRBlog.eu</a:t>
            </a:r>
          </a:p>
          <a:p>
            <a:pPr algn="ctr">
              <a:lnSpc>
                <a:spcPct val="90000"/>
              </a:lnSpc>
              <a:defRPr sz="3000"/>
            </a:pPr>
            <a:endParaRPr dirty="0"/>
          </a:p>
          <a:p>
            <a:pPr algn="ctr">
              <a:lnSpc>
                <a:spcPct val="90000"/>
              </a:lnSpc>
              <a:defRPr sz="3000"/>
            </a:pPr>
            <a:r>
              <a:rPr dirty="0"/>
              <a:t>Diese </a:t>
            </a:r>
            <a:r>
              <a:rPr dirty="0" err="1"/>
              <a:t>stehen</a:t>
            </a:r>
            <a:r>
              <a:rPr dirty="0"/>
              <a:t> </a:t>
            </a:r>
            <a:r>
              <a:rPr dirty="0" err="1"/>
              <a:t>unter</a:t>
            </a:r>
            <a:r>
              <a:rPr dirty="0"/>
              <a:t> Creative Commons </a:t>
            </a:r>
            <a:r>
              <a:rPr dirty="0" err="1"/>
              <a:t>Lizenz</a:t>
            </a:r>
            <a:endParaRPr dirty="0"/>
          </a:p>
        </p:txBody>
      </p:sp>
      <p:pic>
        <p:nvPicPr>
          <p:cNvPr id="199" name="iderblogts-cc.png" descr="iderblogts-c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31074" y="4509816"/>
            <a:ext cx="3810001" cy="63500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Titel 5"/>
          <p:cNvSpPr txBox="1">
            <a:spLocks noGrp="1"/>
          </p:cNvSpPr>
          <p:nvPr>
            <p:ph type="ctrTitle"/>
          </p:nvPr>
        </p:nvSpPr>
        <p:spPr>
          <a:xfrm>
            <a:off x="2135561" y="2708917"/>
            <a:ext cx="7772401" cy="1470032"/>
          </a:xfrm>
          <a:prstGeom prst="rect">
            <a:avLst/>
          </a:prstGeom>
        </p:spPr>
        <p:txBody>
          <a:bodyPr/>
          <a:lstStyle/>
          <a:p>
            <a:pPr algn="ctr"/>
            <a:r>
              <a:t>Vielen Dank für Ihre Aufmerksamkeit</a:t>
            </a:r>
            <a:br/>
            <a:br/>
            <a:r>
              <a:t>Info@iderblog.eu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Abgerundetes Rechteck 8"/>
          <p:cNvSpPr/>
          <p:nvPr/>
        </p:nvSpPr>
        <p:spPr>
          <a:xfrm>
            <a:off x="2556842" y="3415836"/>
            <a:ext cx="5616626" cy="720084"/>
          </a:xfrm>
          <a:prstGeom prst="roundRect">
            <a:avLst>
              <a:gd name="adj" fmla="val 16667"/>
            </a:avLst>
          </a:prstGeom>
          <a:solidFill>
            <a:srgbClr val="45288C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94" name="Textfeld 9"/>
          <p:cNvSpPr txBox="1"/>
          <p:nvPr/>
        </p:nvSpPr>
        <p:spPr>
          <a:xfrm>
            <a:off x="2674572" y="3575822"/>
            <a:ext cx="5381169" cy="396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r>
              <a:t>Freies Üben</a:t>
            </a:r>
          </a:p>
        </p:txBody>
      </p:sp>
      <p:sp>
        <p:nvSpPr>
          <p:cNvPr id="95" name="Abgerundetes Rechteck 10"/>
          <p:cNvSpPr/>
          <p:nvPr/>
        </p:nvSpPr>
        <p:spPr>
          <a:xfrm>
            <a:off x="2578838" y="4296083"/>
            <a:ext cx="5616625" cy="720084"/>
          </a:xfrm>
          <a:prstGeom prst="roundRect">
            <a:avLst>
              <a:gd name="adj" fmla="val 16667"/>
            </a:avLst>
          </a:prstGeom>
          <a:solidFill>
            <a:srgbClr val="45288C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96" name="Textfeld 11"/>
          <p:cNvSpPr txBox="1"/>
          <p:nvPr/>
        </p:nvSpPr>
        <p:spPr>
          <a:xfrm>
            <a:off x="2696567" y="4471458"/>
            <a:ext cx="5381169" cy="396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r>
              <a:t>Unterrichtsmaterialien</a:t>
            </a:r>
          </a:p>
        </p:txBody>
      </p:sp>
      <p:sp>
        <p:nvSpPr>
          <p:cNvPr id="97" name="Abgerundetes Rechteck 12"/>
          <p:cNvSpPr/>
          <p:nvPr/>
        </p:nvSpPr>
        <p:spPr>
          <a:xfrm>
            <a:off x="2556842" y="2548727"/>
            <a:ext cx="5616626" cy="720084"/>
          </a:xfrm>
          <a:prstGeom prst="roundRect">
            <a:avLst>
              <a:gd name="adj" fmla="val 16667"/>
            </a:avLst>
          </a:prstGeom>
          <a:solidFill>
            <a:srgbClr val="45288C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98" name="Textfeld 13"/>
          <p:cNvSpPr txBox="1"/>
          <p:nvPr/>
        </p:nvSpPr>
        <p:spPr>
          <a:xfrm>
            <a:off x="2674572" y="2724102"/>
            <a:ext cx="5381169" cy="396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r>
              <a:t>IDeRBlog ts </a:t>
            </a:r>
          </a:p>
        </p:txBody>
      </p:sp>
      <p:sp>
        <p:nvSpPr>
          <p:cNvPr id="99" name="Abgerundetes Rechteck 12"/>
          <p:cNvSpPr/>
          <p:nvPr/>
        </p:nvSpPr>
        <p:spPr>
          <a:xfrm>
            <a:off x="2578838" y="5194453"/>
            <a:ext cx="5616625" cy="720084"/>
          </a:xfrm>
          <a:prstGeom prst="roundRect">
            <a:avLst>
              <a:gd name="adj" fmla="val 16667"/>
            </a:avLst>
          </a:prstGeom>
          <a:solidFill>
            <a:srgbClr val="45288C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00" name="Textfeld 13"/>
          <p:cNvSpPr txBox="1"/>
          <p:nvPr/>
        </p:nvSpPr>
        <p:spPr>
          <a:xfrm>
            <a:off x="2696567" y="5369828"/>
            <a:ext cx="5381169" cy="396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r>
              <a:t>Einsatzmöglichkeiten</a:t>
            </a:r>
          </a:p>
        </p:txBody>
      </p:sp>
      <p:sp>
        <p:nvSpPr>
          <p:cNvPr id="101" name="Titel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Programm</a:t>
            </a: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Titel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IDeRBlog ts </a:t>
            </a:r>
          </a:p>
        </p:txBody>
      </p:sp>
      <p:pic>
        <p:nvPicPr>
          <p:cNvPr id="104" name="Grafik 6" descr="Grafi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8138" y="2180907"/>
            <a:ext cx="6218791" cy="3726260"/>
          </a:xfrm>
          <a:prstGeom prst="rect">
            <a:avLst/>
          </a:prstGeom>
          <a:ln w="12700">
            <a:miter lim="400000"/>
          </a:ln>
        </p:spPr>
      </p:pic>
      <p:sp>
        <p:nvSpPr>
          <p:cNvPr id="105" name="Anbindung per Single-Sign-On an die in den beteiligten Bundesländern eingeführten Identitätsmanagementsysteme an die Plattform IDeRBlog ts…"/>
          <p:cNvSpPr txBox="1"/>
          <p:nvPr/>
        </p:nvSpPr>
        <p:spPr>
          <a:xfrm>
            <a:off x="8050456" y="2093113"/>
            <a:ext cx="3854851" cy="37216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defTabSz="457200">
              <a:lnSpc>
                <a:spcPct val="115000"/>
              </a:lnSpc>
              <a:tabLst>
                <a:tab pos="444500" algn="l"/>
                <a:tab pos="889000" algn="l"/>
                <a:tab pos="1346200" algn="l"/>
                <a:tab pos="1790700" algn="l"/>
                <a:tab pos="2247900" algn="l"/>
                <a:tab pos="2692400" algn="l"/>
                <a:tab pos="3136900" algn="l"/>
                <a:tab pos="3594100" algn="l"/>
                <a:tab pos="4038600" algn="l"/>
                <a:tab pos="4495800" algn="l"/>
                <a:tab pos="4940300" algn="l"/>
                <a:tab pos="5384800" algn="l"/>
                <a:tab pos="5791200" algn="l"/>
              </a:tabLst>
              <a:defRPr sz="2000">
                <a:solidFill>
                  <a:srgbClr val="45288C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Bloggingplattform </a:t>
            </a: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defTabSz="457200">
              <a:lnSpc>
                <a:spcPct val="115000"/>
              </a:lnSpc>
              <a:tabLst>
                <a:tab pos="444500" algn="l"/>
                <a:tab pos="889000" algn="l"/>
                <a:tab pos="1346200" algn="l"/>
                <a:tab pos="1790700" algn="l"/>
                <a:tab pos="2247900" algn="l"/>
                <a:tab pos="2692400" algn="l"/>
                <a:tab pos="3136900" algn="l"/>
                <a:tab pos="3594100" algn="l"/>
                <a:tab pos="4038600" algn="l"/>
                <a:tab pos="4495800" algn="l"/>
                <a:tab pos="4940300" algn="l"/>
                <a:tab pos="5384800" algn="l"/>
                <a:tab pos="5791200" algn="l"/>
              </a:tabLst>
              <a:defRPr sz="2000">
                <a:solidFill>
                  <a:srgbClr val="45288C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Rechtschreiben, Lesen &amp; Medienkompetenz</a:t>
            </a: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defTabSz="457200">
              <a:lnSpc>
                <a:spcPct val="115000"/>
              </a:lnSpc>
              <a:tabLst>
                <a:tab pos="444500" algn="l"/>
                <a:tab pos="889000" algn="l"/>
                <a:tab pos="1346200" algn="l"/>
                <a:tab pos="1790700" algn="l"/>
                <a:tab pos="2247900" algn="l"/>
                <a:tab pos="2692400" algn="l"/>
                <a:tab pos="3136900" algn="l"/>
                <a:tab pos="3594100" algn="l"/>
                <a:tab pos="4038600" algn="l"/>
                <a:tab pos="4495800" algn="l"/>
                <a:tab pos="4940300" algn="l"/>
                <a:tab pos="5384800" algn="l"/>
                <a:tab pos="5791200" algn="l"/>
              </a:tabLst>
              <a:defRPr sz="2400">
                <a:solidFill>
                  <a:srgbClr val="45288C"/>
                </a:solidFill>
                <a:uFill>
                  <a:solidFill>
                    <a:srgbClr val="000000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defTabSz="457200">
              <a:lnSpc>
                <a:spcPct val="115000"/>
              </a:lnSpc>
              <a:tabLst>
                <a:tab pos="444500" algn="l"/>
                <a:tab pos="889000" algn="l"/>
                <a:tab pos="1346200" algn="l"/>
                <a:tab pos="1790700" algn="l"/>
                <a:tab pos="2247900" algn="l"/>
                <a:tab pos="2692400" algn="l"/>
                <a:tab pos="3136900" algn="l"/>
                <a:tab pos="3594100" algn="l"/>
                <a:tab pos="4038600" algn="l"/>
                <a:tab pos="4495800" algn="l"/>
                <a:tab pos="4940300" algn="l"/>
                <a:tab pos="5384800" algn="l"/>
                <a:tab pos="5791200" algn="l"/>
              </a:tabLst>
              <a:defRPr sz="2000">
                <a:solidFill>
                  <a:srgbClr val="45288C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Schüler*innen ab 8 Jahren</a:t>
            </a: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defTabSz="457200">
              <a:lnSpc>
                <a:spcPct val="115000"/>
              </a:lnSpc>
              <a:tabLst>
                <a:tab pos="444500" algn="l"/>
                <a:tab pos="889000" algn="l"/>
                <a:tab pos="1346200" algn="l"/>
                <a:tab pos="1790700" algn="l"/>
                <a:tab pos="2247900" algn="l"/>
                <a:tab pos="2692400" algn="l"/>
                <a:tab pos="3136900" algn="l"/>
                <a:tab pos="3594100" algn="l"/>
                <a:tab pos="4038600" algn="l"/>
                <a:tab pos="4495800" algn="l"/>
                <a:tab pos="4940300" algn="l"/>
                <a:tab pos="5384800" algn="l"/>
                <a:tab pos="5791200" algn="l"/>
              </a:tabLst>
              <a:defRPr sz="2400">
                <a:solidFill>
                  <a:srgbClr val="45288C"/>
                </a:solidFill>
                <a:uFill>
                  <a:solidFill>
                    <a:srgbClr val="000000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defTabSz="457200">
              <a:lnSpc>
                <a:spcPct val="115000"/>
              </a:lnSpc>
              <a:tabLst>
                <a:tab pos="444500" algn="l"/>
                <a:tab pos="889000" algn="l"/>
                <a:tab pos="1346200" algn="l"/>
                <a:tab pos="1790700" algn="l"/>
                <a:tab pos="2247900" algn="l"/>
                <a:tab pos="2692400" algn="l"/>
                <a:tab pos="3136900" algn="l"/>
                <a:tab pos="3594100" algn="l"/>
                <a:tab pos="4038600" algn="l"/>
                <a:tab pos="4495800" algn="l"/>
                <a:tab pos="4940300" algn="l"/>
                <a:tab pos="5384800" algn="l"/>
                <a:tab pos="5791200" algn="l"/>
              </a:tabLst>
              <a:defRPr sz="2000">
                <a:solidFill>
                  <a:srgbClr val="45288C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Direkt im Unterricht in allen Fächern einsetzbar</a:t>
            </a: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defTabSz="457200">
              <a:lnSpc>
                <a:spcPct val="115000"/>
              </a:lnSpc>
              <a:tabLst>
                <a:tab pos="444500" algn="l"/>
                <a:tab pos="889000" algn="l"/>
                <a:tab pos="1346200" algn="l"/>
                <a:tab pos="1790700" algn="l"/>
                <a:tab pos="2247900" algn="l"/>
                <a:tab pos="2692400" algn="l"/>
                <a:tab pos="3136900" algn="l"/>
                <a:tab pos="3594100" algn="l"/>
                <a:tab pos="4038600" algn="l"/>
                <a:tab pos="4495800" algn="l"/>
                <a:tab pos="4940300" algn="l"/>
                <a:tab pos="5384800" algn="l"/>
                <a:tab pos="5791200" algn="l"/>
              </a:tabLst>
              <a:defRPr sz="2400">
                <a:solidFill>
                  <a:srgbClr val="45288C"/>
                </a:solidFill>
                <a:uFill>
                  <a:solidFill>
                    <a:srgbClr val="000000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defTabSz="457200">
              <a:lnSpc>
                <a:spcPct val="115000"/>
              </a:lnSpc>
              <a:tabLst>
                <a:tab pos="444500" algn="l"/>
                <a:tab pos="889000" algn="l"/>
                <a:tab pos="1346200" algn="l"/>
                <a:tab pos="1790700" algn="l"/>
                <a:tab pos="2247900" algn="l"/>
                <a:tab pos="2692400" algn="l"/>
                <a:tab pos="3136900" algn="l"/>
                <a:tab pos="3594100" algn="l"/>
                <a:tab pos="4038600" algn="l"/>
                <a:tab pos="4495800" algn="l"/>
                <a:tab pos="4940300" algn="l"/>
                <a:tab pos="5384800" algn="l"/>
                <a:tab pos="5791200" algn="l"/>
              </a:tabLst>
              <a:defRPr sz="2000">
                <a:solidFill>
                  <a:srgbClr val="45288C"/>
                </a:solidFill>
                <a:uFill>
                  <a:solidFill>
                    <a:srgbClr val="000000"/>
                  </a:solidFill>
                </a:uFill>
              </a:defRPr>
            </a:pPr>
            <a:r>
              <a:t>Praxiserprobt </a:t>
            </a: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Titel 1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Freies Üben</a:t>
            </a:r>
          </a:p>
        </p:txBody>
      </p:sp>
      <p:sp>
        <p:nvSpPr>
          <p:cNvPr id="108" name="Inhaltsplatzhalter 2"/>
          <p:cNvSpPr txBox="1">
            <a:spLocks noGrp="1"/>
          </p:cNvSpPr>
          <p:nvPr>
            <p:ph type="subTitle" idx="1"/>
          </p:nvPr>
        </p:nvSpPr>
        <p:spPr>
          <a:xfrm>
            <a:off x="1688137" y="2172328"/>
            <a:ext cx="10095877" cy="3522301"/>
          </a:xfrm>
          <a:prstGeom prst="rect">
            <a:avLst/>
          </a:prstGeom>
        </p:spPr>
        <p:txBody>
          <a:bodyPr/>
          <a:lstStyle/>
          <a:p>
            <a:pPr marL="457200" indent="-457200">
              <a:lnSpc>
                <a:spcPct val="90000"/>
              </a:lnSpc>
              <a:buClr>
                <a:srgbClr val="45288C"/>
              </a:buClr>
              <a:buSzPct val="100000"/>
              <a:buFont typeface="Helvetica"/>
              <a:buChar char="•"/>
              <a:defRPr sz="3000"/>
            </a:pPr>
            <a:r>
              <a:t>Online Datenbank </a:t>
            </a:r>
          </a:p>
          <a:p>
            <a:pPr marL="457200" indent="-457200">
              <a:lnSpc>
                <a:spcPct val="90000"/>
              </a:lnSpc>
              <a:buClr>
                <a:srgbClr val="45288C"/>
              </a:buClr>
              <a:buSzPct val="100000"/>
              <a:buFont typeface="Helvetica"/>
              <a:buChar char="•"/>
              <a:defRPr sz="3000"/>
            </a:pPr>
            <a:endParaRPr/>
          </a:p>
          <a:p>
            <a:pPr marL="457200" indent="-457200">
              <a:lnSpc>
                <a:spcPct val="90000"/>
              </a:lnSpc>
              <a:buClr>
                <a:srgbClr val="45288C"/>
              </a:buClr>
              <a:buSzPct val="100000"/>
              <a:buFont typeface="Helvetica"/>
              <a:buChar char="•"/>
              <a:defRPr sz="3000"/>
            </a:pPr>
            <a:r>
              <a:t>Print Datenbank</a:t>
            </a:r>
          </a:p>
          <a:p>
            <a:pPr marL="457200" indent="-457200">
              <a:lnSpc>
                <a:spcPct val="90000"/>
              </a:lnSpc>
              <a:buClr>
                <a:srgbClr val="45288C"/>
              </a:buClr>
              <a:buSzPct val="100000"/>
              <a:buFont typeface="Helvetica"/>
              <a:buChar char="•"/>
              <a:defRPr sz="3000"/>
            </a:pPr>
            <a:endParaRPr/>
          </a:p>
          <a:p>
            <a:pPr marL="457200" indent="-457200">
              <a:lnSpc>
                <a:spcPct val="90000"/>
              </a:lnSpc>
              <a:buClr>
                <a:srgbClr val="45288C"/>
              </a:buClr>
              <a:buSzPct val="100000"/>
              <a:buFont typeface="Helvetica"/>
              <a:buChar char="•"/>
              <a:defRPr sz="3000"/>
            </a:pPr>
            <a:r>
              <a:t>Übungen erstellen/ weitergeben/ vorschlagen</a:t>
            </a:r>
          </a:p>
          <a:p>
            <a:pPr marL="457200" indent="-457200">
              <a:lnSpc>
                <a:spcPct val="90000"/>
              </a:lnSpc>
              <a:buClr>
                <a:srgbClr val="45288C"/>
              </a:buClr>
              <a:buSzPct val="100000"/>
              <a:buFont typeface="Helvetica"/>
              <a:buChar char="•"/>
              <a:defRPr sz="3000"/>
            </a:pPr>
            <a:endParaRPr/>
          </a:p>
          <a:p>
            <a:pPr marL="457200" indent="-457200">
              <a:lnSpc>
                <a:spcPct val="90000"/>
              </a:lnSpc>
              <a:buClr>
                <a:srgbClr val="45288C"/>
              </a:buClr>
              <a:buSzPct val="100000"/>
              <a:buFont typeface="Helvetica"/>
              <a:buChar char="•"/>
              <a:defRPr sz="3000"/>
            </a:pPr>
            <a:r>
              <a:t>Rechtschreibkurse</a:t>
            </a:r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Titel 1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Aufgabe – Übungsdatenbanken  </a:t>
            </a:r>
          </a:p>
        </p:txBody>
      </p:sp>
      <p:sp>
        <p:nvSpPr>
          <p:cNvPr id="111" name="Inhaltsplatzhalter 2"/>
          <p:cNvSpPr txBox="1">
            <a:spLocks noGrp="1"/>
          </p:cNvSpPr>
          <p:nvPr>
            <p:ph type="subTitle" sz="half" idx="1"/>
          </p:nvPr>
        </p:nvSpPr>
        <p:spPr>
          <a:xfrm>
            <a:off x="1688138" y="2172328"/>
            <a:ext cx="5672330" cy="3522301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90000"/>
              </a:lnSpc>
              <a:defRPr sz="3000"/>
            </a:pPr>
            <a:endParaRPr/>
          </a:p>
          <a:p>
            <a:pPr algn="ctr">
              <a:lnSpc>
                <a:spcPct val="90000"/>
              </a:lnSpc>
              <a:defRPr sz="3000"/>
            </a:pPr>
            <a:r>
              <a:t>Recherchieren Sie in den Übungsdatenbanken und wählen Sie eine für Ihren Unterricht geeignete Übung aus.</a:t>
            </a:r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Titel 2"/>
          <p:cNvSpPr txBox="1">
            <a:spLocks noGrp="1"/>
          </p:cNvSpPr>
          <p:nvPr>
            <p:ph type="ctrTitle"/>
          </p:nvPr>
        </p:nvSpPr>
        <p:spPr>
          <a:xfrm>
            <a:off x="1688137" y="1615504"/>
            <a:ext cx="8732402" cy="452579"/>
          </a:xfrm>
          <a:prstGeom prst="rect">
            <a:avLst/>
          </a:prstGeom>
        </p:spPr>
        <p:txBody>
          <a:bodyPr/>
          <a:lstStyle/>
          <a:p>
            <a:r>
              <a:t>Freies Üben – Online Datenbanken</a:t>
            </a:r>
          </a:p>
        </p:txBody>
      </p:sp>
      <p:sp>
        <p:nvSpPr>
          <p:cNvPr id="114" name="Abgerundetes Rechteck 12"/>
          <p:cNvSpPr/>
          <p:nvPr/>
        </p:nvSpPr>
        <p:spPr>
          <a:xfrm>
            <a:off x="1688137" y="2264092"/>
            <a:ext cx="2528831" cy="1704334"/>
          </a:xfrm>
          <a:prstGeom prst="roundRect">
            <a:avLst>
              <a:gd name="adj" fmla="val 16667"/>
            </a:avLst>
          </a:prstGeom>
          <a:solidFill>
            <a:srgbClr val="45288C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15" name="Textfeld 13"/>
          <p:cNvSpPr txBox="1"/>
          <p:nvPr/>
        </p:nvSpPr>
        <p:spPr>
          <a:xfrm>
            <a:off x="1805864" y="2439468"/>
            <a:ext cx="2231191" cy="1005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defRPr sz="2000">
                <a:solidFill>
                  <a:srgbClr val="FFFFFF"/>
                </a:solidFill>
              </a:defRPr>
            </a:pPr>
            <a:r>
              <a:t>richtig </a:t>
            </a:r>
          </a:p>
          <a:p>
            <a:pPr algn="ctr">
              <a:defRPr sz="2000">
                <a:solidFill>
                  <a:srgbClr val="FFFFFF"/>
                </a:solidFill>
              </a:defRPr>
            </a:pPr>
            <a:r>
              <a:t>und </a:t>
            </a:r>
          </a:p>
          <a:p>
            <a:pPr algn="ctr">
              <a:defRPr sz="2000">
                <a:solidFill>
                  <a:srgbClr val="FFFFFF"/>
                </a:solidFill>
              </a:defRPr>
            </a:pPr>
            <a:r>
              <a:t>geprüft</a:t>
            </a:r>
          </a:p>
        </p:txBody>
      </p:sp>
      <p:sp>
        <p:nvSpPr>
          <p:cNvPr id="116" name="Abgerundetes Rechteck 12"/>
          <p:cNvSpPr/>
          <p:nvPr/>
        </p:nvSpPr>
        <p:spPr>
          <a:xfrm>
            <a:off x="4681392" y="2264092"/>
            <a:ext cx="2528832" cy="1704334"/>
          </a:xfrm>
          <a:prstGeom prst="roundRect">
            <a:avLst>
              <a:gd name="adj" fmla="val 16667"/>
            </a:avLst>
          </a:prstGeom>
          <a:solidFill>
            <a:srgbClr val="45288C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17" name="Textfeld 13"/>
          <p:cNvSpPr txBox="1"/>
          <p:nvPr/>
        </p:nvSpPr>
        <p:spPr>
          <a:xfrm>
            <a:off x="4799119" y="2439468"/>
            <a:ext cx="2231191" cy="13106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defRPr sz="2000">
                <a:solidFill>
                  <a:srgbClr val="FFFFFF"/>
                </a:solidFill>
              </a:defRPr>
            </a:pPr>
            <a:r>
              <a:t>FRESCH</a:t>
            </a:r>
          </a:p>
          <a:p>
            <a:pPr algn="ctr">
              <a:defRPr sz="2000">
                <a:solidFill>
                  <a:srgbClr val="FFFFFF"/>
                </a:solidFill>
              </a:defRPr>
            </a:pPr>
            <a:r>
              <a:t>oder </a:t>
            </a:r>
          </a:p>
          <a:p>
            <a:pPr algn="ctr">
              <a:defRPr sz="2000">
                <a:solidFill>
                  <a:srgbClr val="FFFFFF"/>
                </a:solidFill>
              </a:defRPr>
            </a:pPr>
            <a:r>
              <a:t>linguistische Prinzipien</a:t>
            </a:r>
          </a:p>
        </p:txBody>
      </p:sp>
      <p:sp>
        <p:nvSpPr>
          <p:cNvPr id="118" name="Abgerundetes Rechteck 12"/>
          <p:cNvSpPr/>
          <p:nvPr/>
        </p:nvSpPr>
        <p:spPr>
          <a:xfrm>
            <a:off x="1741666" y="4234438"/>
            <a:ext cx="2528832" cy="1704335"/>
          </a:xfrm>
          <a:prstGeom prst="roundRect">
            <a:avLst>
              <a:gd name="adj" fmla="val 16667"/>
            </a:avLst>
          </a:prstGeom>
          <a:solidFill>
            <a:srgbClr val="45288C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19" name="Textfeld 13"/>
          <p:cNvSpPr txBox="1"/>
          <p:nvPr/>
        </p:nvSpPr>
        <p:spPr>
          <a:xfrm>
            <a:off x="1805864" y="4409816"/>
            <a:ext cx="2231191" cy="1005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defRPr sz="2000">
                <a:solidFill>
                  <a:srgbClr val="FFFFFF"/>
                </a:solidFill>
              </a:defRPr>
            </a:pPr>
            <a:r>
              <a:t>Suchfunktion</a:t>
            </a:r>
          </a:p>
          <a:p>
            <a:pPr algn="ctr">
              <a:defRPr sz="2000">
                <a:solidFill>
                  <a:srgbClr val="FFFFFF"/>
                </a:solidFill>
              </a:defRPr>
            </a:pPr>
            <a:r>
              <a:t>(Aufgabentyp, </a:t>
            </a:r>
          </a:p>
          <a:p>
            <a:pPr algn="ctr">
              <a:defRPr sz="2000">
                <a:solidFill>
                  <a:srgbClr val="FFFFFF"/>
                </a:solidFill>
              </a:defRPr>
            </a:pPr>
            <a:r>
              <a:t>Phänomen, etc.)</a:t>
            </a:r>
          </a:p>
        </p:txBody>
      </p:sp>
      <p:sp>
        <p:nvSpPr>
          <p:cNvPr id="120" name="Abgerundetes Rechteck 12"/>
          <p:cNvSpPr/>
          <p:nvPr/>
        </p:nvSpPr>
        <p:spPr>
          <a:xfrm>
            <a:off x="4681392" y="4234438"/>
            <a:ext cx="2528832" cy="1704335"/>
          </a:xfrm>
          <a:prstGeom prst="roundRect">
            <a:avLst>
              <a:gd name="adj" fmla="val 16667"/>
            </a:avLst>
          </a:prstGeom>
          <a:solidFill>
            <a:srgbClr val="45288C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21" name="Textfeld 13"/>
          <p:cNvSpPr txBox="1"/>
          <p:nvPr/>
        </p:nvSpPr>
        <p:spPr>
          <a:xfrm>
            <a:off x="4799119" y="4409816"/>
            <a:ext cx="2231191" cy="1005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defRPr sz="2000">
                <a:solidFill>
                  <a:srgbClr val="FFFFFF"/>
                </a:solidFill>
              </a:defRPr>
            </a:pPr>
            <a:r>
              <a:t>Weiterverwendung</a:t>
            </a:r>
          </a:p>
          <a:p>
            <a:pPr algn="ctr">
              <a:defRPr sz="2000">
                <a:solidFill>
                  <a:srgbClr val="FFFFFF"/>
                </a:solidFill>
              </a:defRPr>
            </a:pPr>
            <a:r>
              <a:t>Link, OSS, Iframe, QR-Code</a:t>
            </a:r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Titel 2"/>
          <p:cNvSpPr txBox="1">
            <a:spLocks noGrp="1"/>
          </p:cNvSpPr>
          <p:nvPr>
            <p:ph type="ctrTitle"/>
          </p:nvPr>
        </p:nvSpPr>
        <p:spPr>
          <a:xfrm>
            <a:off x="1688137" y="1615504"/>
            <a:ext cx="8732402" cy="452579"/>
          </a:xfrm>
          <a:prstGeom prst="rect">
            <a:avLst/>
          </a:prstGeom>
        </p:spPr>
        <p:txBody>
          <a:bodyPr/>
          <a:lstStyle/>
          <a:p>
            <a:r>
              <a:t>Freies Üben – Übungen weitergeben</a:t>
            </a:r>
          </a:p>
        </p:txBody>
      </p:sp>
      <p:sp>
        <p:nvSpPr>
          <p:cNvPr id="124" name="Abgerundetes Rechteck 12"/>
          <p:cNvSpPr/>
          <p:nvPr/>
        </p:nvSpPr>
        <p:spPr>
          <a:xfrm>
            <a:off x="1700837" y="3259620"/>
            <a:ext cx="2842019" cy="720084"/>
          </a:xfrm>
          <a:prstGeom prst="roundRect">
            <a:avLst>
              <a:gd name="adj" fmla="val 16667"/>
            </a:avLst>
          </a:prstGeom>
          <a:solidFill>
            <a:srgbClr val="45288C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25" name="Textfeld 13"/>
          <p:cNvSpPr txBox="1"/>
          <p:nvPr/>
        </p:nvSpPr>
        <p:spPr>
          <a:xfrm>
            <a:off x="1688137" y="3449573"/>
            <a:ext cx="2867419" cy="396237"/>
          </a:xfrm>
          <a:prstGeom prst="rect">
            <a:avLst/>
          </a:prstGeom>
          <a:solidFill>
            <a:srgbClr val="45288C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r>
              <a:t>Link im Textfeld</a:t>
            </a:r>
          </a:p>
        </p:txBody>
      </p:sp>
      <p:grpSp>
        <p:nvGrpSpPr>
          <p:cNvPr id="128" name="Abgerundetes Rechteck 12"/>
          <p:cNvGrpSpPr/>
          <p:nvPr/>
        </p:nvGrpSpPr>
        <p:grpSpPr>
          <a:xfrm>
            <a:off x="1688137" y="2158214"/>
            <a:ext cx="2842019" cy="720084"/>
            <a:chOff x="0" y="0"/>
            <a:chExt cx="2842017" cy="720082"/>
          </a:xfrm>
        </p:grpSpPr>
        <p:sp>
          <p:nvSpPr>
            <p:cNvPr id="126" name="Abgerundetes Rechteck"/>
            <p:cNvSpPr/>
            <p:nvPr/>
          </p:nvSpPr>
          <p:spPr>
            <a:xfrm>
              <a:off x="0" y="0"/>
              <a:ext cx="2842018" cy="720083"/>
            </a:xfrm>
            <a:prstGeom prst="roundRect">
              <a:avLst>
                <a:gd name="adj" fmla="val 16667"/>
              </a:avLst>
            </a:prstGeom>
            <a:solidFill>
              <a:srgbClr val="FE8625"/>
            </a:solidFill>
            <a:ln w="12700" cap="flat">
              <a:noFill/>
              <a:miter lim="400000"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27" name="embed oder iframe vorhanden"/>
            <p:cNvSpPr txBox="1"/>
            <p:nvPr/>
          </p:nvSpPr>
          <p:spPr>
            <a:xfrm>
              <a:off x="35152" y="34923"/>
              <a:ext cx="2771714" cy="65023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8" tIns="45718" rIns="45718" bIns="45718" numCol="1" anchor="ctr">
              <a:spAutoFit/>
            </a:bodyPr>
            <a:lstStyle>
              <a:lvl1pPr algn="ctr">
                <a:defRPr>
                  <a:solidFill>
                    <a:srgbClr val="FFFFFF"/>
                  </a:solidFill>
                </a:defRPr>
              </a:lvl1pPr>
            </a:lstStyle>
            <a:p>
              <a:r>
                <a:t>embed oder iframe vorhanden</a:t>
              </a:r>
            </a:p>
          </p:txBody>
        </p:sp>
      </p:grpSp>
      <p:grpSp>
        <p:nvGrpSpPr>
          <p:cNvPr id="131" name="Abgerundetes Rechteck 12"/>
          <p:cNvGrpSpPr/>
          <p:nvPr/>
        </p:nvGrpSpPr>
        <p:grpSpPr>
          <a:xfrm>
            <a:off x="1700837" y="5341696"/>
            <a:ext cx="2842019" cy="720084"/>
            <a:chOff x="0" y="0"/>
            <a:chExt cx="2842017" cy="720082"/>
          </a:xfrm>
        </p:grpSpPr>
        <p:sp>
          <p:nvSpPr>
            <p:cNvPr id="129" name="Abgerundetes Rechteck"/>
            <p:cNvSpPr/>
            <p:nvPr/>
          </p:nvSpPr>
          <p:spPr>
            <a:xfrm>
              <a:off x="0" y="0"/>
              <a:ext cx="2842018" cy="720083"/>
            </a:xfrm>
            <a:prstGeom prst="roundRect">
              <a:avLst>
                <a:gd name="adj" fmla="val 16667"/>
              </a:avLst>
            </a:prstGeom>
            <a:solidFill>
              <a:srgbClr val="45288C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0" name="IFrame"/>
            <p:cNvSpPr txBox="1"/>
            <p:nvPr/>
          </p:nvSpPr>
          <p:spPr>
            <a:xfrm>
              <a:off x="35152" y="174623"/>
              <a:ext cx="2771714" cy="37083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8" tIns="45718" rIns="45718" bIns="45718" numCol="1" anchor="ctr">
              <a:spAutoFit/>
            </a:bodyPr>
            <a:lstStyle>
              <a:lvl1pPr algn="ctr">
                <a:defRPr>
                  <a:solidFill>
                    <a:srgbClr val="FFFFFF"/>
                  </a:solidFill>
                </a:defRPr>
              </a:lvl1pPr>
            </a:lstStyle>
            <a:p>
              <a:r>
                <a:t>IFrame</a:t>
              </a:r>
            </a:p>
          </p:txBody>
        </p:sp>
      </p:grpSp>
      <p:grpSp>
        <p:nvGrpSpPr>
          <p:cNvPr id="134" name="Abgerundetes Rechteck 12"/>
          <p:cNvGrpSpPr/>
          <p:nvPr/>
        </p:nvGrpSpPr>
        <p:grpSpPr>
          <a:xfrm>
            <a:off x="1700837" y="4305187"/>
            <a:ext cx="2842019" cy="720084"/>
            <a:chOff x="0" y="0"/>
            <a:chExt cx="2842017" cy="720082"/>
          </a:xfrm>
        </p:grpSpPr>
        <p:sp>
          <p:nvSpPr>
            <p:cNvPr id="132" name="Abgerundetes Rechteck"/>
            <p:cNvSpPr/>
            <p:nvPr/>
          </p:nvSpPr>
          <p:spPr>
            <a:xfrm>
              <a:off x="0" y="0"/>
              <a:ext cx="2842018" cy="720083"/>
            </a:xfrm>
            <a:prstGeom prst="roundRect">
              <a:avLst>
                <a:gd name="adj" fmla="val 16667"/>
              </a:avLst>
            </a:prstGeom>
            <a:solidFill>
              <a:srgbClr val="45288C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3" name="HTML Code im Textfeld"/>
            <p:cNvSpPr txBox="1"/>
            <p:nvPr/>
          </p:nvSpPr>
          <p:spPr>
            <a:xfrm>
              <a:off x="35152" y="174623"/>
              <a:ext cx="2771714" cy="37083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8" tIns="45718" rIns="45718" bIns="45718" numCol="1" anchor="ctr">
              <a:spAutoFit/>
            </a:bodyPr>
            <a:lstStyle>
              <a:lvl1pPr algn="ctr">
                <a:defRPr>
                  <a:solidFill>
                    <a:srgbClr val="FFFFFF"/>
                  </a:solidFill>
                </a:defRPr>
              </a:lvl1pPr>
            </a:lstStyle>
            <a:p>
              <a:r>
                <a:t>HTML Code im Textfeld</a:t>
              </a:r>
            </a:p>
          </p:txBody>
        </p:sp>
      </p:grpSp>
      <p:sp>
        <p:nvSpPr>
          <p:cNvPr id="135" name="Abgerundetes Rechteck 12"/>
          <p:cNvSpPr/>
          <p:nvPr/>
        </p:nvSpPr>
        <p:spPr>
          <a:xfrm>
            <a:off x="6406303" y="3259620"/>
            <a:ext cx="2842019" cy="720084"/>
          </a:xfrm>
          <a:prstGeom prst="roundRect">
            <a:avLst>
              <a:gd name="adj" fmla="val 16667"/>
            </a:avLst>
          </a:prstGeom>
          <a:solidFill>
            <a:srgbClr val="45288C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36" name="Textfeld 13"/>
          <p:cNvSpPr txBox="1"/>
          <p:nvPr/>
        </p:nvSpPr>
        <p:spPr>
          <a:xfrm>
            <a:off x="6393603" y="3449573"/>
            <a:ext cx="2867419" cy="396237"/>
          </a:xfrm>
          <a:prstGeom prst="rect">
            <a:avLst/>
          </a:prstGeom>
          <a:solidFill>
            <a:srgbClr val="45288C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r>
              <a:t>Link als Element</a:t>
            </a:r>
          </a:p>
        </p:txBody>
      </p:sp>
      <p:grpSp>
        <p:nvGrpSpPr>
          <p:cNvPr id="139" name="Abgerundetes Rechteck 12"/>
          <p:cNvGrpSpPr/>
          <p:nvPr/>
        </p:nvGrpSpPr>
        <p:grpSpPr>
          <a:xfrm>
            <a:off x="6393603" y="2158214"/>
            <a:ext cx="2842019" cy="720084"/>
            <a:chOff x="0" y="0"/>
            <a:chExt cx="2842017" cy="720082"/>
          </a:xfrm>
        </p:grpSpPr>
        <p:sp>
          <p:nvSpPr>
            <p:cNvPr id="137" name="Abgerundetes Rechteck"/>
            <p:cNvSpPr/>
            <p:nvPr/>
          </p:nvSpPr>
          <p:spPr>
            <a:xfrm>
              <a:off x="0" y="0"/>
              <a:ext cx="2842018" cy="720083"/>
            </a:xfrm>
            <a:prstGeom prst="roundRect">
              <a:avLst>
                <a:gd name="adj" fmla="val 16667"/>
              </a:avLst>
            </a:prstGeom>
            <a:solidFill>
              <a:srgbClr val="FE8625"/>
            </a:solidFill>
            <a:ln w="12700" cap="flat">
              <a:noFill/>
              <a:miter lim="400000"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38" name="embed oder iframe nicht vorhanden"/>
            <p:cNvSpPr txBox="1"/>
            <p:nvPr/>
          </p:nvSpPr>
          <p:spPr>
            <a:xfrm>
              <a:off x="35152" y="34923"/>
              <a:ext cx="2771714" cy="65023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8" tIns="45718" rIns="45718" bIns="45718" numCol="1" anchor="ctr">
              <a:spAutoFit/>
            </a:bodyPr>
            <a:lstStyle>
              <a:lvl1pPr algn="ctr">
                <a:defRPr>
                  <a:solidFill>
                    <a:srgbClr val="FFFFFF"/>
                  </a:solidFill>
                </a:defRPr>
              </a:lvl1pPr>
            </a:lstStyle>
            <a:p>
              <a:r>
                <a:t>embed oder iframe nicht vorhanden</a:t>
              </a:r>
            </a:p>
          </p:txBody>
        </p:sp>
      </p:grpSp>
      <p:grpSp>
        <p:nvGrpSpPr>
          <p:cNvPr id="142" name="Abgerundetes Rechteck 12"/>
          <p:cNvGrpSpPr/>
          <p:nvPr/>
        </p:nvGrpSpPr>
        <p:grpSpPr>
          <a:xfrm>
            <a:off x="6406303" y="4305187"/>
            <a:ext cx="2842019" cy="720084"/>
            <a:chOff x="0" y="0"/>
            <a:chExt cx="2842017" cy="720082"/>
          </a:xfrm>
        </p:grpSpPr>
        <p:sp>
          <p:nvSpPr>
            <p:cNvPr id="140" name="Abgerundetes Rechteck"/>
            <p:cNvSpPr/>
            <p:nvPr/>
          </p:nvSpPr>
          <p:spPr>
            <a:xfrm>
              <a:off x="0" y="0"/>
              <a:ext cx="2842018" cy="720083"/>
            </a:xfrm>
            <a:prstGeom prst="roundRect">
              <a:avLst>
                <a:gd name="adj" fmla="val 16667"/>
              </a:avLst>
            </a:prstGeom>
            <a:solidFill>
              <a:srgbClr val="45288C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41" name="Unter Darstellung  neues Fenster"/>
            <p:cNvSpPr txBox="1"/>
            <p:nvPr/>
          </p:nvSpPr>
          <p:spPr>
            <a:xfrm>
              <a:off x="35152" y="34923"/>
              <a:ext cx="2771714" cy="65023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8" tIns="45718" rIns="45718" bIns="45718" numCol="1" anchor="ctr">
              <a:spAutoFit/>
            </a:bodyPr>
            <a:lstStyle>
              <a:lvl1pPr algn="ctr">
                <a:defRPr>
                  <a:solidFill>
                    <a:srgbClr val="FFFFFF"/>
                  </a:solidFill>
                </a:defRPr>
              </a:lvl1pPr>
            </a:lstStyle>
            <a:p>
              <a:r>
                <a:t>Unter Darstellung  neues Fenster</a:t>
              </a:r>
            </a:p>
          </p:txBody>
        </p:sp>
      </p:grp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Titel 2"/>
          <p:cNvSpPr txBox="1">
            <a:spLocks noGrp="1"/>
          </p:cNvSpPr>
          <p:nvPr>
            <p:ph type="ctrTitle"/>
          </p:nvPr>
        </p:nvSpPr>
        <p:spPr>
          <a:xfrm>
            <a:off x="1688137" y="1615504"/>
            <a:ext cx="8732402" cy="452579"/>
          </a:xfrm>
          <a:prstGeom prst="rect">
            <a:avLst/>
          </a:prstGeom>
        </p:spPr>
        <p:txBody>
          <a:bodyPr/>
          <a:lstStyle/>
          <a:p>
            <a:r>
              <a:t>Freies Üben – Übungen erstellen / vorschlagen</a:t>
            </a:r>
          </a:p>
        </p:txBody>
      </p:sp>
      <p:sp>
        <p:nvSpPr>
          <p:cNvPr id="145" name="Textplatzhalter 2"/>
          <p:cNvSpPr txBox="1">
            <a:spLocks noGrp="1"/>
          </p:cNvSpPr>
          <p:nvPr>
            <p:ph type="subTitle" sz="quarter" idx="1"/>
          </p:nvPr>
        </p:nvSpPr>
        <p:spPr>
          <a:xfrm>
            <a:off x="4256773" y="2243458"/>
            <a:ext cx="3076115" cy="387125"/>
          </a:xfrm>
          <a:prstGeom prst="rect">
            <a:avLst/>
          </a:prstGeom>
        </p:spPr>
        <p:txBody>
          <a:bodyPr/>
          <a:lstStyle>
            <a:lvl1pPr algn="ctr" defTabSz="850391">
              <a:lnSpc>
                <a:spcPct val="83999"/>
              </a:lnSpc>
              <a:defRPr sz="2511" u="sng"/>
            </a:lvl1pPr>
          </a:lstStyle>
          <a:p>
            <a:r>
              <a:t>LearningApps.org </a:t>
            </a:r>
          </a:p>
        </p:txBody>
      </p:sp>
      <p:sp>
        <p:nvSpPr>
          <p:cNvPr id="146" name="Abgerundetes Rechteck 12"/>
          <p:cNvSpPr/>
          <p:nvPr/>
        </p:nvSpPr>
        <p:spPr>
          <a:xfrm>
            <a:off x="1688137" y="2831004"/>
            <a:ext cx="2246826" cy="1704335"/>
          </a:xfrm>
          <a:prstGeom prst="roundRect">
            <a:avLst>
              <a:gd name="adj" fmla="val 16667"/>
            </a:avLst>
          </a:prstGeom>
          <a:solidFill>
            <a:srgbClr val="45288C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7" name="Textfeld 13"/>
          <p:cNvSpPr txBox="1"/>
          <p:nvPr/>
        </p:nvSpPr>
        <p:spPr>
          <a:xfrm>
            <a:off x="1805864" y="3006381"/>
            <a:ext cx="1982375" cy="1310637"/>
          </a:xfrm>
          <a:prstGeom prst="rect">
            <a:avLst/>
          </a:prstGeom>
          <a:solidFill>
            <a:srgbClr val="45288C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defRPr sz="2000">
                <a:solidFill>
                  <a:srgbClr val="FFFFFF"/>
                </a:solidFill>
              </a:defRPr>
            </a:pPr>
            <a:r>
              <a:t>Anmeldung</a:t>
            </a:r>
          </a:p>
          <a:p>
            <a:pPr algn="ctr">
              <a:defRPr sz="2000">
                <a:solidFill>
                  <a:srgbClr val="FFFFFF"/>
                </a:solidFill>
              </a:defRPr>
            </a:pPr>
            <a:br/>
            <a:r>
              <a:t>Nutzername &amp; </a:t>
            </a:r>
          </a:p>
          <a:p>
            <a:pPr algn="ctr">
              <a:defRPr sz="2000">
                <a:solidFill>
                  <a:srgbClr val="FFFFFF"/>
                </a:solidFill>
              </a:defRPr>
            </a:pPr>
            <a:r>
              <a:t>Passwort</a:t>
            </a:r>
          </a:p>
        </p:txBody>
      </p:sp>
      <p:sp>
        <p:nvSpPr>
          <p:cNvPr id="148" name="Abgerundetes Rechteck 12"/>
          <p:cNvSpPr/>
          <p:nvPr/>
        </p:nvSpPr>
        <p:spPr>
          <a:xfrm>
            <a:off x="4784195" y="2831004"/>
            <a:ext cx="2256534" cy="1704335"/>
          </a:xfrm>
          <a:prstGeom prst="roundRect">
            <a:avLst>
              <a:gd name="adj" fmla="val 16667"/>
            </a:avLst>
          </a:prstGeom>
          <a:solidFill>
            <a:srgbClr val="45288C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9" name="Textfeld 13"/>
          <p:cNvSpPr txBox="1"/>
          <p:nvPr/>
        </p:nvSpPr>
        <p:spPr>
          <a:xfrm>
            <a:off x="4897254" y="3006381"/>
            <a:ext cx="1990940" cy="1310637"/>
          </a:xfrm>
          <a:prstGeom prst="rect">
            <a:avLst/>
          </a:prstGeom>
          <a:solidFill>
            <a:srgbClr val="45288C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defRPr sz="2000">
                <a:solidFill>
                  <a:srgbClr val="FFFFFF"/>
                </a:solidFill>
              </a:defRPr>
            </a:pPr>
            <a:r>
              <a:t>Erstellen</a:t>
            </a:r>
          </a:p>
          <a:p>
            <a:pPr algn="ctr">
              <a:defRPr sz="2000">
                <a:solidFill>
                  <a:srgbClr val="FFFFFF"/>
                </a:solidFill>
              </a:defRPr>
            </a:pPr>
            <a:endParaRPr/>
          </a:p>
          <a:p>
            <a:pPr algn="ctr">
              <a:defRPr sz="2000">
                <a:solidFill>
                  <a:srgbClr val="FFFFFF"/>
                </a:solidFill>
              </a:defRPr>
            </a:pPr>
            <a:r>
              <a:t>Übungen &amp;</a:t>
            </a:r>
          </a:p>
          <a:p>
            <a:pPr algn="ctr">
              <a:defRPr sz="2000">
                <a:solidFill>
                  <a:srgbClr val="FFFFFF"/>
                </a:solidFill>
              </a:defRPr>
            </a:pPr>
            <a:r>
              <a:t>Kollektionen</a:t>
            </a:r>
          </a:p>
        </p:txBody>
      </p:sp>
      <p:sp>
        <p:nvSpPr>
          <p:cNvPr id="150" name="Abgerundetes Rechteck 12"/>
          <p:cNvSpPr/>
          <p:nvPr/>
        </p:nvSpPr>
        <p:spPr>
          <a:xfrm>
            <a:off x="7889963" y="2831004"/>
            <a:ext cx="2129298" cy="1704335"/>
          </a:xfrm>
          <a:prstGeom prst="roundRect">
            <a:avLst>
              <a:gd name="adj" fmla="val 16667"/>
            </a:avLst>
          </a:prstGeom>
          <a:solidFill>
            <a:srgbClr val="45288C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51" name="Textfeld 13"/>
          <p:cNvSpPr txBox="1"/>
          <p:nvPr/>
        </p:nvSpPr>
        <p:spPr>
          <a:xfrm>
            <a:off x="7960665" y="3006381"/>
            <a:ext cx="1878682" cy="1310637"/>
          </a:xfrm>
          <a:prstGeom prst="rect">
            <a:avLst/>
          </a:prstGeom>
          <a:solidFill>
            <a:srgbClr val="45288C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/>
          <a:p>
            <a:pPr algn="ctr">
              <a:defRPr sz="2000">
                <a:solidFill>
                  <a:srgbClr val="FFFFFF"/>
                </a:solidFill>
              </a:defRPr>
            </a:pPr>
            <a:r>
              <a:t>Einbinden</a:t>
            </a:r>
          </a:p>
          <a:p>
            <a:pPr algn="ctr">
              <a:defRPr sz="2000">
                <a:solidFill>
                  <a:srgbClr val="FFFFFF"/>
                </a:solidFill>
              </a:defRPr>
            </a:pPr>
            <a:endParaRPr/>
          </a:p>
          <a:p>
            <a:pPr algn="ctr">
              <a:defRPr sz="2000">
                <a:solidFill>
                  <a:srgbClr val="FFFFFF"/>
                </a:solidFill>
              </a:defRPr>
            </a:pPr>
            <a:r>
              <a:t>Link, QR Code,</a:t>
            </a:r>
          </a:p>
          <a:p>
            <a:pPr algn="ctr">
              <a:defRPr sz="2000">
                <a:solidFill>
                  <a:srgbClr val="FFFFFF"/>
                </a:solidFill>
              </a:defRPr>
            </a:pPr>
            <a:r>
              <a:t>Iframe</a:t>
            </a:r>
          </a:p>
        </p:txBody>
      </p:sp>
      <p:sp>
        <p:nvSpPr>
          <p:cNvPr id="152" name="Pfeil: nach rechts 11"/>
          <p:cNvSpPr/>
          <p:nvPr/>
        </p:nvSpPr>
        <p:spPr>
          <a:xfrm>
            <a:off x="4099197" y="3585791"/>
            <a:ext cx="585651" cy="321818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45288C"/>
          </a:solidFill>
          <a:ln w="12700">
            <a:miter lim="400000"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</p:spPr>
        <p:txBody>
          <a:bodyPr lIns="45718" tIns="45718" rIns="45718" bIns="45718" anchor="ctr"/>
          <a:lstStyle/>
          <a:p>
            <a:endParaRPr/>
          </a:p>
        </p:txBody>
      </p:sp>
      <p:sp>
        <p:nvSpPr>
          <p:cNvPr id="153" name="Pfeil: nach rechts 12"/>
          <p:cNvSpPr/>
          <p:nvPr/>
        </p:nvSpPr>
        <p:spPr>
          <a:xfrm>
            <a:off x="7151781" y="3577283"/>
            <a:ext cx="585651" cy="321818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45288C"/>
          </a:solidFill>
          <a:ln w="12700">
            <a:miter lim="400000"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</p:spPr>
        <p:txBody>
          <a:bodyPr lIns="45718" tIns="45718" rIns="45718" bIns="45718" anchor="ctr"/>
          <a:lstStyle/>
          <a:p>
            <a:endParaRPr/>
          </a:p>
        </p:txBody>
      </p:sp>
      <p:sp>
        <p:nvSpPr>
          <p:cNvPr id="154" name="Abgerundetes Rechteck 10"/>
          <p:cNvSpPr/>
          <p:nvPr/>
        </p:nvSpPr>
        <p:spPr>
          <a:xfrm>
            <a:off x="2986519" y="5268374"/>
            <a:ext cx="5616627" cy="720085"/>
          </a:xfrm>
          <a:prstGeom prst="roundRect">
            <a:avLst>
              <a:gd name="adj" fmla="val 16667"/>
            </a:avLst>
          </a:prstGeom>
          <a:solidFill>
            <a:srgbClr val="45288C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55" name="Textfeld 11"/>
          <p:cNvSpPr txBox="1"/>
          <p:nvPr/>
        </p:nvSpPr>
        <p:spPr>
          <a:xfrm>
            <a:off x="3104248" y="5443749"/>
            <a:ext cx="5381169" cy="370837"/>
          </a:xfrm>
          <a:prstGeom prst="rect">
            <a:avLst/>
          </a:prstGeom>
          <a:solidFill>
            <a:srgbClr val="45288C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>
                <a:solidFill>
                  <a:srgbClr val="FFFFFF"/>
                </a:solidFill>
              </a:defRPr>
            </a:lvl1pPr>
          </a:lstStyle>
          <a:p>
            <a:r>
              <a:t>Sammeln, bearbeiten, teilen, einbinden, …</a:t>
            </a: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B0DF"/>
      </a:accent1>
      <a:accent2>
        <a:srgbClr val="6FAABC"/>
      </a:accent2>
      <a:accent3>
        <a:srgbClr val="9C88BB"/>
      </a:accent3>
      <a:accent4>
        <a:srgbClr val="55B3A2"/>
      </a:accent4>
      <a:accent5>
        <a:srgbClr val="97BF0D"/>
      </a:accent5>
      <a:accent6>
        <a:srgbClr val="008D36"/>
      </a:accent6>
      <a:hlink>
        <a:srgbClr val="0000FF"/>
      </a:hlink>
      <a:folHlink>
        <a:srgbClr val="FF00FF"/>
      </a:folHlink>
    </a:clrScheme>
    <a:fontScheme name="Default">
      <a:majorFont>
        <a:latin typeface="Helvetica"/>
        <a:ea typeface="Helvetica"/>
        <a:cs typeface="Helvetica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B0DF"/>
      </a:accent1>
      <a:accent2>
        <a:srgbClr val="6FAABC"/>
      </a:accent2>
      <a:accent3>
        <a:srgbClr val="9C88BB"/>
      </a:accent3>
      <a:accent4>
        <a:srgbClr val="55B3A2"/>
      </a:accent4>
      <a:accent5>
        <a:srgbClr val="97BF0D"/>
      </a:accent5>
      <a:accent6>
        <a:srgbClr val="008D36"/>
      </a:accent6>
      <a:hlink>
        <a:srgbClr val="0000FF"/>
      </a:hlink>
      <a:folHlink>
        <a:srgbClr val="FF00FF"/>
      </a:folHlink>
    </a:clrScheme>
    <a:fontScheme name="Default">
      <a:majorFont>
        <a:latin typeface="Helvetica"/>
        <a:ea typeface="Helvetica"/>
        <a:cs typeface="Helvetica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415</Words>
  <Application>Microsoft Office PowerPoint</Application>
  <PresentationFormat>Breitbild</PresentationFormat>
  <Paragraphs>130</Paragraphs>
  <Slides>22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22</vt:i4>
      </vt:variant>
    </vt:vector>
  </HeadingPairs>
  <TitlesOfParts>
    <vt:vector size="25" baseType="lpstr">
      <vt:lpstr>Arial</vt:lpstr>
      <vt:lpstr>Helvetica</vt:lpstr>
      <vt:lpstr>Default</vt:lpstr>
      <vt:lpstr>IDeRBlog ts als Übungsplattform  </vt:lpstr>
      <vt:lpstr>Who is Who?</vt:lpstr>
      <vt:lpstr>Programm</vt:lpstr>
      <vt:lpstr>IDeRBlog ts </vt:lpstr>
      <vt:lpstr>Freies Üben</vt:lpstr>
      <vt:lpstr>Aufgabe – Übungsdatenbanken  </vt:lpstr>
      <vt:lpstr>Freies Üben – Online Datenbanken</vt:lpstr>
      <vt:lpstr>Freies Üben – Übungen weitergeben</vt:lpstr>
      <vt:lpstr>Freies Üben – Übungen erstellen / vorschlagen</vt:lpstr>
      <vt:lpstr>Freies Üben – Schülerkurse</vt:lpstr>
      <vt:lpstr>Unterrichtsmaterialien</vt:lpstr>
      <vt:lpstr>Unterrichtsmaterialien - Schreibanlässe</vt:lpstr>
      <vt:lpstr>Aufgabe – Unterrichtsmaterialien</vt:lpstr>
      <vt:lpstr>Unterrichtsmaterialien – Üben statt Prüfen Bereich </vt:lpstr>
      <vt:lpstr>IDeRBlog ts – Einführung in die Bloggingplattform</vt:lpstr>
      <vt:lpstr>Änderungsantrag - Spiel für IDeRBlog ts</vt:lpstr>
      <vt:lpstr>Änderungsantrag - Spiel für IDeRBlog ts</vt:lpstr>
      <vt:lpstr>Änderungsantrag - Spiel für IDeRBlog ts</vt:lpstr>
      <vt:lpstr>Änderungsantrag - Spiel für IDeRBlog ts</vt:lpstr>
      <vt:lpstr>Änderungsantrag - Spiel für IDeRBlog ts</vt:lpstr>
      <vt:lpstr>Bildnachweis</vt:lpstr>
      <vt:lpstr>Vielen Dank für Ihre Aufmerksamkeit  Info@iderblog.eu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Nina Leidinger</cp:lastModifiedBy>
  <cp:revision>5</cp:revision>
  <dcterms:modified xsi:type="dcterms:W3CDTF">2026-08-11T13:01:41Z</dcterms:modified>
</cp:coreProperties>
</file>