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2"/>
  </p:notesMasterIdLst>
  <p:sldIdLst>
    <p:sldId id="256" r:id="rId2"/>
    <p:sldId id="29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28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9525" cap="flat">
              <a:solidFill>
                <a:srgbClr val="9884B8"/>
              </a:solidFill>
              <a:prstDash val="solid"/>
              <a:round/>
            </a:ln>
          </a:left>
          <a:right>
            <a:ln w="9525" cap="flat">
              <a:solidFill>
                <a:srgbClr val="9884B8"/>
              </a:solidFill>
              <a:prstDash val="solid"/>
              <a:round/>
            </a:ln>
          </a:right>
          <a:top>
            <a:ln w="9525" cap="flat">
              <a:solidFill>
                <a:srgbClr val="9884B8"/>
              </a:solidFill>
              <a:prstDash val="solid"/>
              <a:round/>
            </a:ln>
          </a:top>
          <a:bottom>
            <a:ln w="9525" cap="flat">
              <a:solidFill>
                <a:srgbClr val="9884B8"/>
              </a:solidFill>
              <a:prstDash val="solid"/>
              <a:round/>
            </a:ln>
          </a:bottom>
          <a:insideH>
            <a:ln w="9525" cap="flat">
              <a:solidFill>
                <a:srgbClr val="9884B8"/>
              </a:solidFill>
              <a:prstDash val="solid"/>
              <a:round/>
            </a:ln>
          </a:insideH>
          <a:insideV>
            <a:ln w="9525" cap="flat">
              <a:solidFill>
                <a:srgbClr val="9884B8"/>
              </a:solidFill>
              <a:prstDash val="solid"/>
              <a:round/>
            </a:ln>
          </a:insideV>
        </a:tcBdr>
        <a:fill>
          <a:solidFill>
            <a:schemeClr val="accent3">
              <a:alpha val="40000"/>
            </a:scheme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9525" cap="flat">
              <a:solidFill>
                <a:srgbClr val="9884B8"/>
              </a:solidFill>
              <a:prstDash val="solid"/>
              <a:round/>
            </a:ln>
          </a:left>
          <a:right>
            <a:ln w="25400" cap="flat">
              <a:solidFill>
                <a:schemeClr val="accent3"/>
              </a:solidFill>
              <a:prstDash val="solid"/>
              <a:round/>
            </a:ln>
          </a:right>
          <a:top>
            <a:ln w="9525" cap="flat">
              <a:solidFill>
                <a:srgbClr val="9884B8"/>
              </a:solidFill>
              <a:prstDash val="solid"/>
              <a:round/>
            </a:ln>
          </a:top>
          <a:bottom>
            <a:ln w="9525" cap="flat">
              <a:solidFill>
                <a:srgbClr val="9884B8"/>
              </a:solidFill>
              <a:prstDash val="solid"/>
              <a:round/>
            </a:ln>
          </a:bottom>
          <a:insideH>
            <a:ln w="9525" cap="flat">
              <a:solidFill>
                <a:srgbClr val="9884B8"/>
              </a:solidFill>
              <a:prstDash val="solid"/>
              <a:round/>
            </a:ln>
          </a:insideH>
          <a:insideV>
            <a:ln w="9525" cap="flat">
              <a:solidFill>
                <a:srgbClr val="9884B8"/>
              </a:solidFill>
              <a:prstDash val="solid"/>
              <a:round/>
            </a:ln>
          </a:insideV>
        </a:tcBdr>
        <a:fill>
          <a:solidFill>
            <a:schemeClr val="accent3">
              <a:alpha val="40000"/>
            </a:scheme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3"/>
              </a:solidFill>
              <a:prstDash val="solid"/>
              <a:round/>
            </a:ln>
          </a:top>
          <a:bottom>
            <a:ln w="254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9525" cap="flat">
              <a:solidFill>
                <a:srgbClr val="9884B8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3F3"/>
          </a:solidFill>
        </a:fill>
      </a:tcStyle>
    </a:wholeTbl>
    <a:band2H>
      <a:tcTxStyle/>
      <a:tcStyle>
        <a:tcBdr/>
        <a:fill>
          <a:solidFill>
            <a:srgbClr val="E6F2F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D9E7"/>
          </a:solidFill>
        </a:fill>
      </a:tcStyle>
    </a:wholeTbl>
    <a:band2H>
      <a:tcTxStyle/>
      <a:tcStyle>
        <a:tcBdr/>
        <a:fill>
          <a:solidFill>
            <a:srgbClr val="EFEDF3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ACC"/>
          </a:solidFill>
        </a:fill>
      </a:tcStyle>
    </a:wholeTbl>
    <a:band2H>
      <a:tcTxStyle/>
      <a:tcStyle>
        <a:tcBdr/>
        <a:fill>
          <a:solidFill>
            <a:srgbClr val="E6ED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1" name="Shape 8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21" name="Textebene 1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2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renn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"/>
          <p:cNvSpPr/>
          <p:nvPr/>
        </p:nvSpPr>
        <p:spPr>
          <a:xfrm>
            <a:off x="3268" y="6096356"/>
            <a:ext cx="12185464" cy="69803"/>
          </a:xfrm>
          <a:prstGeom prst="rect">
            <a:avLst/>
          </a:prstGeom>
          <a:solidFill>
            <a:srgbClr val="EE8C4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32" name="Rechteck"/>
          <p:cNvSpPr/>
          <p:nvPr/>
        </p:nvSpPr>
        <p:spPr>
          <a:xfrm>
            <a:off x="3268" y="-57843"/>
            <a:ext cx="12185464" cy="1516666"/>
          </a:xfrm>
          <a:prstGeom prst="rect">
            <a:avLst/>
          </a:prstGeom>
          <a:solidFill>
            <a:srgbClr val="FE8625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33" name="IDeRBlogtslogoneu.png" descr="IDeRBlogtslogone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60" y="287739"/>
            <a:ext cx="3517903" cy="8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" name="eingesetzter-Film.png" descr="eingesetzter-Fil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3495" y="287739"/>
            <a:ext cx="1897703" cy="8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5" name="top_left.png" descr="top_lef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994" y="1060144"/>
            <a:ext cx="1457623" cy="1516665"/>
          </a:xfrm>
          <a:prstGeom prst="rect">
            <a:avLst/>
          </a:prstGeom>
          <a:ln w="12700">
            <a:miter lim="400000"/>
          </a:ln>
        </p:spPr>
      </p:pic>
      <p:pic>
        <p:nvPicPr>
          <p:cNvPr id="36" name="bottom_right.png" descr="bottom_righ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01257" y="5744759"/>
            <a:ext cx="1457622" cy="1156380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Titeltext"/>
          <p:cNvSpPr txBox="1"/>
          <p:nvPr/>
        </p:nvSpPr>
        <p:spPr>
          <a:xfrm>
            <a:off x="1536971" y="1640851"/>
            <a:ext cx="3495451" cy="753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>
              <a:lnSpc>
                <a:spcPct val="85000"/>
              </a:lnSpc>
              <a:defRPr sz="3000" b="1">
                <a:solidFill>
                  <a:srgbClr val="002D5B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38" name="Textebene 1…"/>
          <p:cNvSpPr txBox="1"/>
          <p:nvPr/>
        </p:nvSpPr>
        <p:spPr>
          <a:xfrm>
            <a:off x="1536971" y="2576808"/>
            <a:ext cx="10278020" cy="38840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>
              <a:lnSpc>
                <a:spcPct val="104999"/>
              </a:lnSpc>
              <a:defRPr sz="1500">
                <a:solidFill>
                  <a:srgbClr val="002D5B"/>
                </a:solidFill>
              </a:defRPr>
            </a:lvl1pPr>
            <a:lvl2pPr marL="271463" indent="-271463">
              <a:lnSpc>
                <a:spcPct val="104999"/>
              </a:lnSpc>
              <a:buSzPct val="100000"/>
              <a:buChar char="•"/>
              <a:defRPr sz="1500">
                <a:solidFill>
                  <a:srgbClr val="002D5B"/>
                </a:solidFill>
              </a:defRPr>
            </a:lvl2pPr>
            <a:lvl3pPr marL="538162" indent="-266700">
              <a:lnSpc>
                <a:spcPct val="104999"/>
              </a:lnSpc>
              <a:buSzPct val="100000"/>
              <a:buChar char="•"/>
              <a:defRPr sz="1500">
                <a:solidFill>
                  <a:srgbClr val="002D5B"/>
                </a:solidFill>
              </a:defRPr>
            </a:lvl3pPr>
            <a:lvl4pPr marL="803275" indent="-271462">
              <a:lnSpc>
                <a:spcPct val="104999"/>
              </a:lnSpc>
              <a:buSzPct val="100000"/>
              <a:buChar char="•"/>
              <a:defRPr sz="1500">
                <a:solidFill>
                  <a:srgbClr val="002D5B"/>
                </a:solidFill>
              </a:defRPr>
            </a:lvl4pPr>
            <a:lvl5pPr marL="1076325" indent="-266700">
              <a:lnSpc>
                <a:spcPct val="104999"/>
              </a:lnSpc>
              <a:buSzPct val="100000"/>
              <a:buChar char="•"/>
              <a:defRPr sz="1500">
                <a:solidFill>
                  <a:srgbClr val="002D5B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39" name="officeArt object" descr="officeArt object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6356" y="6270404"/>
            <a:ext cx="2365849" cy="421817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renn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hteck"/>
          <p:cNvSpPr/>
          <p:nvPr/>
        </p:nvSpPr>
        <p:spPr>
          <a:xfrm>
            <a:off x="3268" y="6096356"/>
            <a:ext cx="12185464" cy="69803"/>
          </a:xfrm>
          <a:prstGeom prst="rect">
            <a:avLst/>
          </a:prstGeom>
          <a:solidFill>
            <a:srgbClr val="EE8C4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50" name="Rechteck"/>
          <p:cNvSpPr/>
          <p:nvPr/>
        </p:nvSpPr>
        <p:spPr>
          <a:xfrm>
            <a:off x="3268" y="-57843"/>
            <a:ext cx="12185464" cy="1516666"/>
          </a:xfrm>
          <a:prstGeom prst="rect">
            <a:avLst/>
          </a:prstGeom>
          <a:solidFill>
            <a:srgbClr val="FE8625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51" name="IDeRBlogtslogoneu.png" descr="IDeRBlogtslogone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60" y="287739"/>
            <a:ext cx="3517903" cy="8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2" name="eingesetzter-Film.png" descr="eingesetzter-Fil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3495" y="287739"/>
            <a:ext cx="1897703" cy="8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3" name="top_left.png" descr="top_lef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994" y="1060144"/>
            <a:ext cx="1457623" cy="151666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" name="bottom_right.png" descr="bottom_righ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01257" y="5744759"/>
            <a:ext cx="1457622" cy="1156380"/>
          </a:xfrm>
          <a:prstGeom prst="rect">
            <a:avLst/>
          </a:prstGeom>
          <a:ln w="12700">
            <a:miter lim="400000"/>
          </a:ln>
        </p:spPr>
      </p:pic>
      <p:sp>
        <p:nvSpPr>
          <p:cNvPr id="55" name="Titeltext"/>
          <p:cNvSpPr txBox="1"/>
          <p:nvPr/>
        </p:nvSpPr>
        <p:spPr>
          <a:xfrm>
            <a:off x="1446627" y="1666071"/>
            <a:ext cx="3495451" cy="7539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>
              <a:lnSpc>
                <a:spcPct val="85000"/>
              </a:lnSpc>
              <a:defRPr sz="3000" b="1">
                <a:solidFill>
                  <a:srgbClr val="002D5B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56" name="Textebene 1…"/>
          <p:cNvSpPr txBox="1"/>
          <p:nvPr/>
        </p:nvSpPr>
        <p:spPr>
          <a:xfrm>
            <a:off x="1536971" y="2576808"/>
            <a:ext cx="10278020" cy="38840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>
              <a:lnSpc>
                <a:spcPct val="104999"/>
              </a:lnSpc>
              <a:defRPr sz="1500">
                <a:solidFill>
                  <a:srgbClr val="002D5B"/>
                </a:solidFill>
              </a:defRPr>
            </a:lvl1pPr>
            <a:lvl2pPr marL="271463" indent="-271463">
              <a:lnSpc>
                <a:spcPct val="104999"/>
              </a:lnSpc>
              <a:buSzPct val="100000"/>
              <a:buChar char="•"/>
              <a:defRPr sz="1500">
                <a:solidFill>
                  <a:srgbClr val="002D5B"/>
                </a:solidFill>
              </a:defRPr>
            </a:lvl2pPr>
            <a:lvl3pPr marL="538162" indent="-266700">
              <a:lnSpc>
                <a:spcPct val="104999"/>
              </a:lnSpc>
              <a:buSzPct val="100000"/>
              <a:buChar char="•"/>
              <a:defRPr sz="1500">
                <a:solidFill>
                  <a:srgbClr val="002D5B"/>
                </a:solidFill>
              </a:defRPr>
            </a:lvl3pPr>
            <a:lvl4pPr marL="803275" indent="-271462">
              <a:lnSpc>
                <a:spcPct val="104999"/>
              </a:lnSpc>
              <a:buSzPct val="100000"/>
              <a:buChar char="•"/>
              <a:defRPr sz="1500">
                <a:solidFill>
                  <a:srgbClr val="002D5B"/>
                </a:solidFill>
              </a:defRPr>
            </a:lvl4pPr>
            <a:lvl5pPr marL="1076325" indent="-266700">
              <a:lnSpc>
                <a:spcPct val="104999"/>
              </a:lnSpc>
              <a:buSzPct val="100000"/>
              <a:buChar char="•"/>
              <a:defRPr sz="1500">
                <a:solidFill>
                  <a:srgbClr val="002D5B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57" name="officeArt object" descr="officeArt object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6356" y="6270404"/>
            <a:ext cx="2365849" cy="421817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hteck"/>
          <p:cNvSpPr/>
          <p:nvPr/>
        </p:nvSpPr>
        <p:spPr>
          <a:xfrm>
            <a:off x="3268" y="6096356"/>
            <a:ext cx="12185464" cy="69803"/>
          </a:xfrm>
          <a:prstGeom prst="rect">
            <a:avLst/>
          </a:prstGeom>
          <a:solidFill>
            <a:srgbClr val="EE8C4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68" name="Rechteck"/>
          <p:cNvSpPr/>
          <p:nvPr/>
        </p:nvSpPr>
        <p:spPr>
          <a:xfrm>
            <a:off x="3268" y="-57843"/>
            <a:ext cx="12185464" cy="1516666"/>
          </a:xfrm>
          <a:prstGeom prst="rect">
            <a:avLst/>
          </a:prstGeom>
          <a:solidFill>
            <a:srgbClr val="FE8625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69" name="IDeRBlogtslogoneu.png" descr="IDeRBlogtslogone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60" y="287739"/>
            <a:ext cx="3517903" cy="8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70" name="eingesetzter-Film.png" descr="eingesetzter-Fil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3495" y="287739"/>
            <a:ext cx="1897703" cy="8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71" name="top_left.png" descr="top_lef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994" y="1060144"/>
            <a:ext cx="1457623" cy="1516665"/>
          </a:xfrm>
          <a:prstGeom prst="rect">
            <a:avLst/>
          </a:prstGeom>
          <a:ln w="12700">
            <a:miter lim="400000"/>
          </a:ln>
        </p:spPr>
      </p:pic>
      <p:pic>
        <p:nvPicPr>
          <p:cNvPr id="72" name="bottom_right.png" descr="bottom_righ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01257" y="5744759"/>
            <a:ext cx="1457622" cy="1156380"/>
          </a:xfrm>
          <a:prstGeom prst="rect">
            <a:avLst/>
          </a:prstGeom>
          <a:ln w="12700">
            <a:miter lim="400000"/>
          </a:ln>
        </p:spPr>
      </p:pic>
      <p:pic>
        <p:nvPicPr>
          <p:cNvPr id="73" name="officeArt object" descr="officeArt object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6356" y="6270404"/>
            <a:ext cx="2365849" cy="421817"/>
          </a:xfrm>
          <a:prstGeom prst="rect">
            <a:avLst/>
          </a:prstGeom>
          <a:ln w="12700">
            <a:miter lim="400000"/>
          </a:ln>
        </p:spPr>
      </p:pic>
      <p:sp>
        <p:nvSpPr>
          <p:cNvPr id="74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"/>
          <p:cNvSpPr/>
          <p:nvPr/>
        </p:nvSpPr>
        <p:spPr>
          <a:xfrm>
            <a:off x="3268" y="6096356"/>
            <a:ext cx="12185464" cy="69803"/>
          </a:xfrm>
          <a:prstGeom prst="rect">
            <a:avLst/>
          </a:prstGeom>
          <a:solidFill>
            <a:srgbClr val="EE8C4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3" name="Rechteck"/>
          <p:cNvSpPr/>
          <p:nvPr/>
        </p:nvSpPr>
        <p:spPr>
          <a:xfrm>
            <a:off x="3268" y="-57843"/>
            <a:ext cx="12185464" cy="1516666"/>
          </a:xfrm>
          <a:prstGeom prst="rect">
            <a:avLst/>
          </a:prstGeom>
          <a:solidFill>
            <a:srgbClr val="FE8625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4" name="Titeltext"/>
          <p:cNvSpPr txBox="1">
            <a:spLocks noGrp="1"/>
          </p:cNvSpPr>
          <p:nvPr>
            <p:ph type="title"/>
          </p:nvPr>
        </p:nvSpPr>
        <p:spPr>
          <a:xfrm>
            <a:off x="1688138" y="1615504"/>
            <a:ext cx="6124517" cy="825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t>Titeltext</a:t>
            </a:r>
          </a:p>
        </p:txBody>
      </p:sp>
      <p:sp>
        <p:nvSpPr>
          <p:cNvPr id="5" name="Textebene 1…"/>
          <p:cNvSpPr txBox="1">
            <a:spLocks noGrp="1"/>
          </p:cNvSpPr>
          <p:nvPr>
            <p:ph type="body" idx="1"/>
          </p:nvPr>
        </p:nvSpPr>
        <p:spPr>
          <a:xfrm>
            <a:off x="1688138" y="2597686"/>
            <a:ext cx="10095876" cy="23139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8" name="IDeRBlogtslogoneu.png" descr="IDeRBlogtslogoneu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1260" y="287739"/>
            <a:ext cx="3517903" cy="8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eingesetzter-Film.png" descr="eingesetzter-Film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73495" y="287739"/>
            <a:ext cx="1897703" cy="8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bottom_right.png" descr="bottom_right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01257" y="5744759"/>
            <a:ext cx="1457622" cy="11563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top_left.png" descr="top_left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994" y="1060144"/>
            <a:ext cx="1457623" cy="151666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officeArt object" descr="officeArt object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56356" y="6270404"/>
            <a:ext cx="2365849" cy="421817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308748" y="6221732"/>
            <a:ext cx="273652" cy="269237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 spd="med"/>
  <p:txStyles>
    <p:titleStyle>
      <a:lvl1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9pPr>
    </p:titleStyle>
    <p:bodyStyle>
      <a:lvl1pPr marL="0" marR="0" indent="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5pPr>
      <a:lvl6pPr marL="2457450" marR="0" indent="-17145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500" b="0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6pPr>
      <a:lvl7pPr marL="2914650" marR="0" indent="-17145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500" b="0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7pPr>
      <a:lvl8pPr marL="3371850" marR="0" indent="-17145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500" b="0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8pPr>
      <a:lvl9pPr marL="3829050" marR="0" indent="-17145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500" b="0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Untertitel 3"/>
          <p:cNvSpPr txBox="1"/>
          <p:nvPr/>
        </p:nvSpPr>
        <p:spPr>
          <a:xfrm>
            <a:off x="2271252" y="3429000"/>
            <a:ext cx="6508954" cy="1752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 algn="r">
              <a:spcBef>
                <a:spcPts val="700"/>
              </a:spcBef>
              <a:defRPr sz="2800">
                <a:solidFill>
                  <a:srgbClr val="45288C"/>
                </a:solidFill>
              </a:defRPr>
            </a:lvl1pPr>
          </a:lstStyle>
          <a:p>
            <a:pPr algn="ctr"/>
            <a:r>
              <a:rPr dirty="0" err="1"/>
              <a:t>Länderübergreifendes</a:t>
            </a:r>
            <a:r>
              <a:rPr dirty="0"/>
              <a:t> Projekt </a:t>
            </a:r>
            <a:r>
              <a:rPr dirty="0" err="1"/>
              <a:t>im</a:t>
            </a:r>
            <a:r>
              <a:rPr dirty="0"/>
              <a:t> Rahmen des </a:t>
            </a:r>
            <a:r>
              <a:rPr dirty="0" err="1"/>
              <a:t>Digitalpakts</a:t>
            </a:r>
            <a:r>
              <a:rPr dirty="0"/>
              <a:t> SL NRW</a:t>
            </a:r>
          </a:p>
        </p:txBody>
      </p:sp>
      <p:sp>
        <p:nvSpPr>
          <p:cNvPr id="86" name="Titel 2"/>
          <p:cNvSpPr txBox="1"/>
          <p:nvPr/>
        </p:nvSpPr>
        <p:spPr>
          <a:xfrm>
            <a:off x="3596446" y="1958971"/>
            <a:ext cx="3607844" cy="14700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r">
              <a:defRPr sz="3000" b="1">
                <a:solidFill>
                  <a:srgbClr val="45288C"/>
                </a:solidFill>
              </a:defRPr>
            </a:lvl1pPr>
          </a:lstStyle>
          <a:p>
            <a:pPr algn="ctr"/>
            <a:r>
              <a:rPr dirty="0"/>
              <a:t>    </a:t>
            </a:r>
            <a:r>
              <a:rPr sz="3600" dirty="0" err="1"/>
              <a:t>IDeRBlog</a:t>
            </a:r>
            <a:r>
              <a:rPr sz="3600" dirty="0"/>
              <a:t> </a:t>
            </a:r>
            <a:r>
              <a:rPr sz="3600" dirty="0" err="1"/>
              <a:t>ts</a:t>
            </a:r>
            <a:endParaRPr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Lehrplanrelevanz</a:t>
            </a:r>
          </a:p>
        </p:txBody>
      </p:sp>
      <p:grpSp>
        <p:nvGrpSpPr>
          <p:cNvPr id="196" name="Schreiben"/>
          <p:cNvGrpSpPr/>
          <p:nvPr/>
        </p:nvGrpSpPr>
        <p:grpSpPr>
          <a:xfrm>
            <a:off x="1573965" y="2933886"/>
            <a:ext cx="3304555" cy="3061651"/>
            <a:chOff x="0" y="0"/>
            <a:chExt cx="3304554" cy="3061650"/>
          </a:xfrm>
        </p:grpSpPr>
        <p:sp>
          <p:nvSpPr>
            <p:cNvPr id="194" name="Oval"/>
            <p:cNvSpPr/>
            <p:nvPr/>
          </p:nvSpPr>
          <p:spPr>
            <a:xfrm>
              <a:off x="-1" y="-1"/>
              <a:ext cx="3304556" cy="3061652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195" name="Schreiben"/>
            <p:cNvSpPr txBox="1"/>
            <p:nvPr/>
          </p:nvSpPr>
          <p:spPr>
            <a:xfrm>
              <a:off x="483940" y="1345400"/>
              <a:ext cx="2336669" cy="3708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/>
            </a:lstStyle>
            <a:p>
              <a:r>
                <a:t>Schreiben</a:t>
              </a:r>
            </a:p>
          </p:txBody>
        </p:sp>
      </p:grp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Bereiche Deutsch</a:t>
            </a:r>
          </a:p>
        </p:txBody>
      </p:sp>
      <p:grpSp>
        <p:nvGrpSpPr>
          <p:cNvPr id="201" name="Schreiben"/>
          <p:cNvGrpSpPr/>
          <p:nvPr/>
        </p:nvGrpSpPr>
        <p:grpSpPr>
          <a:xfrm>
            <a:off x="1522468" y="2933886"/>
            <a:ext cx="3304555" cy="3061651"/>
            <a:chOff x="0" y="0"/>
            <a:chExt cx="3304554" cy="3061650"/>
          </a:xfrm>
        </p:grpSpPr>
        <p:sp>
          <p:nvSpPr>
            <p:cNvPr id="199" name="Oval"/>
            <p:cNvSpPr/>
            <p:nvPr/>
          </p:nvSpPr>
          <p:spPr>
            <a:xfrm>
              <a:off x="-1" y="-1"/>
              <a:ext cx="3304556" cy="3061652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200" name="Schreiben"/>
            <p:cNvSpPr txBox="1"/>
            <p:nvPr/>
          </p:nvSpPr>
          <p:spPr>
            <a:xfrm>
              <a:off x="483940" y="1345400"/>
              <a:ext cx="2336669" cy="3708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/>
            </a:lstStyle>
            <a:p>
              <a:r>
                <a:t>Schreiben</a:t>
              </a:r>
            </a:p>
          </p:txBody>
        </p:sp>
      </p:grpSp>
      <p:grpSp>
        <p:nvGrpSpPr>
          <p:cNvPr id="204" name="Rechtschreiben"/>
          <p:cNvGrpSpPr/>
          <p:nvPr/>
        </p:nvGrpSpPr>
        <p:grpSpPr>
          <a:xfrm>
            <a:off x="7345019" y="2933890"/>
            <a:ext cx="3304547" cy="3061647"/>
            <a:chOff x="0" y="0"/>
            <a:chExt cx="3304545" cy="3061646"/>
          </a:xfrm>
        </p:grpSpPr>
        <p:sp>
          <p:nvSpPr>
            <p:cNvPr id="202" name="Oval"/>
            <p:cNvSpPr/>
            <p:nvPr/>
          </p:nvSpPr>
          <p:spPr>
            <a:xfrm>
              <a:off x="0" y="-1"/>
              <a:ext cx="3304546" cy="3061647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chemeClr val="accent6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203" name="Rechtschreiben"/>
            <p:cNvSpPr txBox="1"/>
            <p:nvPr/>
          </p:nvSpPr>
          <p:spPr>
            <a:xfrm>
              <a:off x="483940" y="1345399"/>
              <a:ext cx="2336665" cy="3708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/>
            </a:lstStyle>
            <a:p>
              <a:r>
                <a:t>Rechtschreiben</a:t>
              </a:r>
            </a:p>
          </p:txBody>
        </p:sp>
      </p:grp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Bereiche Deutsch</a:t>
            </a:r>
          </a:p>
        </p:txBody>
      </p:sp>
      <p:grpSp>
        <p:nvGrpSpPr>
          <p:cNvPr id="209" name="Schreiben"/>
          <p:cNvGrpSpPr/>
          <p:nvPr/>
        </p:nvGrpSpPr>
        <p:grpSpPr>
          <a:xfrm>
            <a:off x="1329353" y="2933886"/>
            <a:ext cx="3304555" cy="3061651"/>
            <a:chOff x="0" y="0"/>
            <a:chExt cx="3304554" cy="3061650"/>
          </a:xfrm>
        </p:grpSpPr>
        <p:sp>
          <p:nvSpPr>
            <p:cNvPr id="207" name="Oval"/>
            <p:cNvSpPr/>
            <p:nvPr/>
          </p:nvSpPr>
          <p:spPr>
            <a:xfrm>
              <a:off x="-1" y="-1"/>
              <a:ext cx="3304556" cy="3061652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208" name="Schreiben"/>
            <p:cNvSpPr txBox="1"/>
            <p:nvPr/>
          </p:nvSpPr>
          <p:spPr>
            <a:xfrm>
              <a:off x="483940" y="1345400"/>
              <a:ext cx="2336669" cy="3708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/>
            </a:lstStyle>
            <a:p>
              <a:r>
                <a:rPr dirty="0" err="1"/>
                <a:t>Schreiben</a:t>
              </a:r>
              <a:endParaRPr dirty="0"/>
            </a:p>
          </p:txBody>
        </p:sp>
      </p:grpSp>
      <p:grpSp>
        <p:nvGrpSpPr>
          <p:cNvPr id="212" name="Rechtschreiben"/>
          <p:cNvGrpSpPr/>
          <p:nvPr/>
        </p:nvGrpSpPr>
        <p:grpSpPr>
          <a:xfrm>
            <a:off x="7679752" y="2933890"/>
            <a:ext cx="3304547" cy="3061647"/>
            <a:chOff x="0" y="0"/>
            <a:chExt cx="3304545" cy="3061646"/>
          </a:xfrm>
        </p:grpSpPr>
        <p:sp>
          <p:nvSpPr>
            <p:cNvPr id="210" name="Oval"/>
            <p:cNvSpPr/>
            <p:nvPr/>
          </p:nvSpPr>
          <p:spPr>
            <a:xfrm>
              <a:off x="0" y="-1"/>
              <a:ext cx="3304546" cy="3061647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chemeClr val="accent6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211" name="Rechtschreiben"/>
            <p:cNvSpPr txBox="1"/>
            <p:nvPr/>
          </p:nvSpPr>
          <p:spPr>
            <a:xfrm>
              <a:off x="483940" y="1345399"/>
              <a:ext cx="2336665" cy="3708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/>
            </a:lstStyle>
            <a:p>
              <a:r>
                <a:t>Rechtschreiben</a:t>
              </a:r>
            </a:p>
          </p:txBody>
        </p:sp>
      </p:grpSp>
      <p:grpSp>
        <p:nvGrpSpPr>
          <p:cNvPr id="215" name="Lesen"/>
          <p:cNvGrpSpPr/>
          <p:nvPr/>
        </p:nvGrpSpPr>
        <p:grpSpPr>
          <a:xfrm>
            <a:off x="4432364" y="1663501"/>
            <a:ext cx="3304557" cy="3061648"/>
            <a:chOff x="-1" y="-1"/>
            <a:chExt cx="3304556" cy="3061647"/>
          </a:xfrm>
        </p:grpSpPr>
        <p:sp>
          <p:nvSpPr>
            <p:cNvPr id="213" name="Oval"/>
            <p:cNvSpPr/>
            <p:nvPr/>
          </p:nvSpPr>
          <p:spPr>
            <a:xfrm>
              <a:off x="-1" y="-1"/>
              <a:ext cx="3304556" cy="3061647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chemeClr val="accent2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400" b="1"/>
              </a:pPr>
              <a:endParaRPr/>
            </a:p>
          </p:txBody>
        </p:sp>
        <p:sp>
          <p:nvSpPr>
            <p:cNvPr id="214" name="Lesen"/>
            <p:cNvSpPr txBox="1"/>
            <p:nvPr/>
          </p:nvSpPr>
          <p:spPr>
            <a:xfrm>
              <a:off x="495300" y="1350965"/>
              <a:ext cx="2336668" cy="3693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sz="2400" b="1"/>
              </a:lvl1pPr>
            </a:lstStyle>
            <a:p>
              <a:r>
                <a:rPr sz="1800" b="0" dirty="0" err="1"/>
                <a:t>Lesen</a:t>
              </a:r>
              <a:endParaRPr b="0" dirty="0"/>
            </a:p>
          </p:txBody>
        </p:sp>
      </p:grp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Warum bloggen?</a:t>
            </a:r>
          </a:p>
        </p:txBody>
      </p:sp>
      <p:sp>
        <p:nvSpPr>
          <p:cNvPr id="222" name="Inhaltsplatzhalter 2"/>
          <p:cNvSpPr txBox="1">
            <a:spLocks noGrp="1"/>
          </p:cNvSpPr>
          <p:nvPr>
            <p:ph type="subTitle" sz="half" idx="1"/>
          </p:nvPr>
        </p:nvSpPr>
        <p:spPr>
          <a:xfrm>
            <a:off x="1536971" y="2291196"/>
            <a:ext cx="8229601" cy="3725639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lvl1pPr>
          </a:lstStyle>
          <a:p>
            <a:r>
              <a:rPr sz="2800" dirty="0"/>
              <a:t>Motivation der Schüler</a:t>
            </a:r>
            <a:r>
              <a:rPr lang="de-DE" sz="2800" dirty="0"/>
              <a:t>*innen</a:t>
            </a:r>
            <a:r>
              <a:rPr sz="2800" dirty="0"/>
              <a:t> </a:t>
            </a:r>
            <a:r>
              <a:rPr sz="2800" dirty="0" err="1"/>
              <a:t>nutzen</a:t>
            </a:r>
            <a:endParaRPr sz="2800" dirty="0"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Warum bloggen?</a:t>
            </a:r>
          </a:p>
        </p:txBody>
      </p:sp>
      <p:sp>
        <p:nvSpPr>
          <p:cNvPr id="225" name="Inhaltsplatzhalter 2"/>
          <p:cNvSpPr txBox="1">
            <a:spLocks noGrp="1"/>
          </p:cNvSpPr>
          <p:nvPr>
            <p:ph type="subTitle" idx="1"/>
          </p:nvPr>
        </p:nvSpPr>
        <p:spPr>
          <a:xfrm>
            <a:off x="1536971" y="2291196"/>
            <a:ext cx="10489377" cy="3725639"/>
          </a:xfrm>
          <a:prstGeom prst="rect">
            <a:avLst/>
          </a:prstGeom>
        </p:spPr>
        <p:txBody>
          <a:bodyPr/>
          <a:lstStyle/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pPr>
            <a:r>
              <a:rPr sz="2800" dirty="0"/>
              <a:t>Motivation der Schüler</a:t>
            </a:r>
            <a:r>
              <a:rPr lang="de-DE" sz="2800" dirty="0"/>
              <a:t>*innen</a:t>
            </a:r>
            <a:r>
              <a:rPr sz="2800" dirty="0"/>
              <a:t> </a:t>
            </a:r>
            <a:r>
              <a:rPr sz="2800" dirty="0" err="1"/>
              <a:t>nutzen</a:t>
            </a:r>
            <a:endParaRPr sz="2800"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2800">
                <a:solidFill>
                  <a:srgbClr val="45288C"/>
                </a:solidFill>
              </a:defRPr>
            </a:pPr>
            <a:r>
              <a:rPr dirty="0"/>
              <a:t>Chance für Schüler</a:t>
            </a:r>
            <a:r>
              <a:rPr lang="de-DE" dirty="0"/>
              <a:t>*innen</a:t>
            </a:r>
            <a:r>
              <a:rPr dirty="0"/>
              <a:t>, </a:t>
            </a:r>
            <a:r>
              <a:rPr dirty="0" err="1"/>
              <a:t>andere</a:t>
            </a:r>
            <a:r>
              <a:rPr dirty="0"/>
              <a:t> </a:t>
            </a:r>
            <a:r>
              <a:rPr dirty="0" err="1"/>
              <a:t>Zugänge</a:t>
            </a:r>
            <a:r>
              <a:rPr dirty="0"/>
              <a:t> </a:t>
            </a:r>
            <a:r>
              <a:rPr dirty="0" err="1"/>
              <a:t>zum</a:t>
            </a:r>
            <a:r>
              <a:rPr dirty="0"/>
              <a:t> </a:t>
            </a:r>
            <a:r>
              <a:rPr dirty="0" err="1"/>
              <a:t>Schreiben</a:t>
            </a:r>
            <a:r>
              <a:rPr dirty="0"/>
              <a:t> </a:t>
            </a:r>
            <a:r>
              <a:rPr dirty="0" err="1"/>
              <a:t>zu</a:t>
            </a:r>
            <a:r>
              <a:rPr dirty="0"/>
              <a:t> </a:t>
            </a:r>
            <a:r>
              <a:rPr dirty="0" err="1"/>
              <a:t>benutzen</a:t>
            </a:r>
            <a:endParaRPr dirty="0"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Warum bloggen?</a:t>
            </a:r>
          </a:p>
        </p:txBody>
      </p:sp>
      <p:sp>
        <p:nvSpPr>
          <p:cNvPr id="228" name="Inhaltsplatzhalter 2"/>
          <p:cNvSpPr txBox="1">
            <a:spLocks noGrp="1"/>
          </p:cNvSpPr>
          <p:nvPr>
            <p:ph type="subTitle" idx="1"/>
          </p:nvPr>
        </p:nvSpPr>
        <p:spPr>
          <a:xfrm>
            <a:off x="1536971" y="2291196"/>
            <a:ext cx="10489377" cy="3725639"/>
          </a:xfrm>
          <a:prstGeom prst="rect">
            <a:avLst/>
          </a:prstGeom>
        </p:spPr>
        <p:txBody>
          <a:bodyPr/>
          <a:lstStyle/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pPr>
            <a:r>
              <a:rPr sz="2800" dirty="0"/>
              <a:t>Motivation der Schüler</a:t>
            </a:r>
            <a:r>
              <a:rPr lang="de-DE" sz="2800" dirty="0"/>
              <a:t>*innen</a:t>
            </a:r>
            <a:r>
              <a:rPr sz="2800" dirty="0"/>
              <a:t> </a:t>
            </a:r>
            <a:r>
              <a:rPr sz="2800" dirty="0" err="1"/>
              <a:t>nutzen</a:t>
            </a:r>
            <a:endParaRPr sz="2800"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2800">
                <a:solidFill>
                  <a:srgbClr val="45288C"/>
                </a:solidFill>
              </a:defRPr>
            </a:pPr>
            <a:r>
              <a:rPr dirty="0"/>
              <a:t>Chance für Schüler</a:t>
            </a:r>
            <a:r>
              <a:rPr lang="de-DE" dirty="0"/>
              <a:t> *innen</a:t>
            </a:r>
            <a:r>
              <a:rPr dirty="0"/>
              <a:t>, </a:t>
            </a:r>
            <a:r>
              <a:rPr dirty="0" err="1"/>
              <a:t>andere</a:t>
            </a:r>
            <a:r>
              <a:rPr dirty="0"/>
              <a:t> </a:t>
            </a:r>
            <a:r>
              <a:rPr dirty="0" err="1"/>
              <a:t>Zugänge</a:t>
            </a:r>
            <a:r>
              <a:rPr dirty="0"/>
              <a:t> </a:t>
            </a:r>
            <a:r>
              <a:rPr dirty="0" err="1"/>
              <a:t>zum</a:t>
            </a:r>
            <a:r>
              <a:rPr dirty="0"/>
              <a:t> </a:t>
            </a:r>
            <a:r>
              <a:rPr dirty="0" err="1"/>
              <a:t>Schreiben</a:t>
            </a:r>
            <a:r>
              <a:rPr dirty="0"/>
              <a:t> </a:t>
            </a:r>
            <a:r>
              <a:rPr dirty="0" err="1"/>
              <a:t>zu</a:t>
            </a:r>
            <a:r>
              <a:rPr dirty="0"/>
              <a:t> </a:t>
            </a:r>
            <a:r>
              <a:rPr dirty="0" err="1"/>
              <a:t>benutzen</a:t>
            </a:r>
            <a:endParaRPr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2800">
                <a:solidFill>
                  <a:srgbClr val="45288C"/>
                </a:solidFill>
              </a:defRPr>
            </a:pPr>
            <a:r>
              <a:rPr dirty="0" err="1"/>
              <a:t>Intensivierung</a:t>
            </a:r>
            <a:r>
              <a:rPr dirty="0"/>
              <a:t> </a:t>
            </a:r>
            <a:r>
              <a:rPr dirty="0" err="1"/>
              <a:t>durch</a:t>
            </a:r>
            <a:r>
              <a:rPr dirty="0"/>
              <a:t> </a:t>
            </a:r>
            <a:r>
              <a:rPr dirty="0" err="1"/>
              <a:t>Individualisierung</a:t>
            </a:r>
            <a:endParaRPr dirty="0"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Warum bloggen?</a:t>
            </a:r>
          </a:p>
        </p:txBody>
      </p:sp>
      <p:sp>
        <p:nvSpPr>
          <p:cNvPr id="231" name="Inhaltsplatzhalter 2"/>
          <p:cNvSpPr txBox="1">
            <a:spLocks noGrp="1"/>
          </p:cNvSpPr>
          <p:nvPr>
            <p:ph type="subTitle" idx="1"/>
          </p:nvPr>
        </p:nvSpPr>
        <p:spPr>
          <a:xfrm>
            <a:off x="1536971" y="2291196"/>
            <a:ext cx="10489377" cy="3725639"/>
          </a:xfrm>
          <a:prstGeom prst="rect">
            <a:avLst/>
          </a:prstGeom>
        </p:spPr>
        <p:txBody>
          <a:bodyPr/>
          <a:lstStyle/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pPr>
            <a:r>
              <a:rPr sz="2800" dirty="0"/>
              <a:t>Motivation der Schüler</a:t>
            </a:r>
            <a:r>
              <a:rPr lang="de-DE" sz="2800" dirty="0"/>
              <a:t>*innen</a:t>
            </a:r>
            <a:r>
              <a:rPr sz="2800" dirty="0"/>
              <a:t> </a:t>
            </a:r>
            <a:r>
              <a:rPr sz="2800" dirty="0" err="1"/>
              <a:t>nutzen</a:t>
            </a:r>
            <a:endParaRPr sz="2800"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2800">
                <a:solidFill>
                  <a:srgbClr val="45288C"/>
                </a:solidFill>
              </a:defRPr>
            </a:pPr>
            <a:r>
              <a:rPr dirty="0"/>
              <a:t>Chance für Schüler</a:t>
            </a:r>
            <a:r>
              <a:rPr lang="de-DE" dirty="0"/>
              <a:t> *innen</a:t>
            </a:r>
            <a:r>
              <a:rPr dirty="0"/>
              <a:t>, </a:t>
            </a:r>
            <a:r>
              <a:rPr dirty="0" err="1"/>
              <a:t>andere</a:t>
            </a:r>
            <a:r>
              <a:rPr dirty="0"/>
              <a:t> </a:t>
            </a:r>
            <a:r>
              <a:rPr dirty="0" err="1"/>
              <a:t>Zugänge</a:t>
            </a:r>
            <a:r>
              <a:rPr dirty="0"/>
              <a:t> </a:t>
            </a:r>
            <a:r>
              <a:rPr dirty="0" err="1"/>
              <a:t>zum</a:t>
            </a:r>
            <a:r>
              <a:rPr dirty="0"/>
              <a:t> </a:t>
            </a:r>
            <a:r>
              <a:rPr dirty="0" err="1"/>
              <a:t>Schreiben</a:t>
            </a:r>
            <a:r>
              <a:rPr dirty="0"/>
              <a:t> </a:t>
            </a:r>
            <a:r>
              <a:rPr dirty="0" err="1"/>
              <a:t>zu</a:t>
            </a:r>
            <a:r>
              <a:rPr dirty="0"/>
              <a:t> </a:t>
            </a:r>
            <a:r>
              <a:rPr dirty="0" err="1"/>
              <a:t>benutzen</a:t>
            </a:r>
            <a:endParaRPr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2800">
                <a:solidFill>
                  <a:srgbClr val="45288C"/>
                </a:solidFill>
              </a:defRPr>
            </a:pPr>
            <a:r>
              <a:rPr dirty="0" err="1"/>
              <a:t>Intensivierung</a:t>
            </a:r>
            <a:r>
              <a:rPr dirty="0"/>
              <a:t> </a:t>
            </a:r>
            <a:r>
              <a:rPr dirty="0" err="1"/>
              <a:t>durch</a:t>
            </a:r>
            <a:r>
              <a:rPr dirty="0"/>
              <a:t> </a:t>
            </a:r>
            <a:r>
              <a:rPr dirty="0" err="1"/>
              <a:t>Individualisierung</a:t>
            </a:r>
            <a:endParaRPr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2800">
                <a:solidFill>
                  <a:srgbClr val="45288C"/>
                </a:solidFill>
              </a:defRPr>
            </a:pPr>
            <a:r>
              <a:rPr dirty="0"/>
              <a:t>Aufbau von </a:t>
            </a:r>
            <a:r>
              <a:rPr dirty="0" err="1"/>
              <a:t>Medienkompetenz</a:t>
            </a:r>
            <a:r>
              <a:rPr dirty="0"/>
              <a:t> (</a:t>
            </a:r>
            <a:r>
              <a:rPr dirty="0" err="1"/>
              <a:t>Passwort</a:t>
            </a:r>
            <a:r>
              <a:rPr dirty="0"/>
              <a:t>, Was </a:t>
            </a:r>
            <a:r>
              <a:rPr dirty="0" err="1"/>
              <a:t>schreibe</a:t>
            </a:r>
            <a:r>
              <a:rPr dirty="0"/>
              <a:t> ich </a:t>
            </a:r>
            <a:r>
              <a:rPr dirty="0" err="1"/>
              <a:t>im</a:t>
            </a:r>
            <a:r>
              <a:rPr dirty="0"/>
              <a:t> Internet?, …)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Warum bloggen?</a:t>
            </a:r>
          </a:p>
        </p:txBody>
      </p:sp>
      <p:sp>
        <p:nvSpPr>
          <p:cNvPr id="234" name="Inhaltsplatzhalter 2"/>
          <p:cNvSpPr txBox="1">
            <a:spLocks noGrp="1"/>
          </p:cNvSpPr>
          <p:nvPr>
            <p:ph type="subTitle" idx="1"/>
          </p:nvPr>
        </p:nvSpPr>
        <p:spPr>
          <a:xfrm>
            <a:off x="1536971" y="2291196"/>
            <a:ext cx="10489377" cy="3725639"/>
          </a:xfrm>
          <a:prstGeom prst="rect">
            <a:avLst/>
          </a:prstGeom>
        </p:spPr>
        <p:txBody>
          <a:bodyPr/>
          <a:lstStyle/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pPr>
            <a:r>
              <a:rPr sz="2800" dirty="0"/>
              <a:t>Motivation der Schüler</a:t>
            </a:r>
            <a:r>
              <a:rPr lang="de-DE" sz="2800" dirty="0"/>
              <a:t>*innen</a:t>
            </a:r>
            <a:r>
              <a:rPr sz="2800" dirty="0"/>
              <a:t> </a:t>
            </a:r>
            <a:r>
              <a:rPr sz="2800" dirty="0" err="1"/>
              <a:t>nutzen</a:t>
            </a:r>
            <a:endParaRPr sz="2800"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2800">
                <a:solidFill>
                  <a:srgbClr val="45288C"/>
                </a:solidFill>
              </a:defRPr>
            </a:pPr>
            <a:r>
              <a:rPr dirty="0"/>
              <a:t>Chance für Schüler</a:t>
            </a:r>
            <a:r>
              <a:rPr lang="de-DE" dirty="0"/>
              <a:t> *innen</a:t>
            </a:r>
            <a:r>
              <a:rPr dirty="0"/>
              <a:t>, </a:t>
            </a:r>
            <a:r>
              <a:rPr dirty="0" err="1"/>
              <a:t>andere</a:t>
            </a:r>
            <a:r>
              <a:rPr dirty="0"/>
              <a:t> </a:t>
            </a:r>
            <a:r>
              <a:rPr dirty="0" err="1"/>
              <a:t>Zugänge</a:t>
            </a:r>
            <a:r>
              <a:rPr dirty="0"/>
              <a:t> </a:t>
            </a:r>
            <a:r>
              <a:rPr dirty="0" err="1"/>
              <a:t>zum</a:t>
            </a:r>
            <a:r>
              <a:rPr dirty="0"/>
              <a:t> </a:t>
            </a:r>
            <a:r>
              <a:rPr dirty="0" err="1"/>
              <a:t>Schreiben</a:t>
            </a:r>
            <a:r>
              <a:rPr dirty="0"/>
              <a:t> </a:t>
            </a:r>
            <a:r>
              <a:rPr dirty="0" err="1"/>
              <a:t>zu</a:t>
            </a:r>
            <a:r>
              <a:rPr dirty="0"/>
              <a:t> </a:t>
            </a:r>
            <a:r>
              <a:rPr dirty="0" err="1"/>
              <a:t>benutzen</a:t>
            </a:r>
            <a:endParaRPr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2800">
                <a:solidFill>
                  <a:srgbClr val="45288C"/>
                </a:solidFill>
              </a:defRPr>
            </a:pPr>
            <a:r>
              <a:rPr dirty="0" err="1"/>
              <a:t>Intensivierung</a:t>
            </a:r>
            <a:r>
              <a:rPr dirty="0"/>
              <a:t> </a:t>
            </a:r>
            <a:r>
              <a:rPr dirty="0" err="1"/>
              <a:t>durch</a:t>
            </a:r>
            <a:r>
              <a:rPr dirty="0"/>
              <a:t> </a:t>
            </a:r>
            <a:r>
              <a:rPr dirty="0" err="1"/>
              <a:t>Individualisierung</a:t>
            </a:r>
            <a:endParaRPr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2800">
                <a:solidFill>
                  <a:srgbClr val="45288C"/>
                </a:solidFill>
              </a:defRPr>
            </a:pPr>
            <a:r>
              <a:rPr dirty="0"/>
              <a:t>Aufbau von </a:t>
            </a:r>
            <a:r>
              <a:rPr dirty="0" err="1"/>
              <a:t>Medienkompetenz</a:t>
            </a:r>
            <a:r>
              <a:rPr dirty="0"/>
              <a:t> (</a:t>
            </a:r>
            <a:r>
              <a:rPr dirty="0" err="1"/>
              <a:t>Passwort</a:t>
            </a:r>
            <a:r>
              <a:rPr dirty="0"/>
              <a:t>, Was </a:t>
            </a:r>
            <a:r>
              <a:rPr dirty="0" err="1"/>
              <a:t>schreibe</a:t>
            </a:r>
            <a:r>
              <a:rPr dirty="0"/>
              <a:t> ich </a:t>
            </a:r>
            <a:r>
              <a:rPr dirty="0" err="1"/>
              <a:t>im</a:t>
            </a:r>
            <a:r>
              <a:rPr dirty="0"/>
              <a:t> Internet?, …)</a:t>
            </a:r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2800">
                <a:solidFill>
                  <a:srgbClr val="45288C"/>
                </a:solidFill>
              </a:defRPr>
            </a:pPr>
            <a:endParaRPr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pPr>
            <a:r>
              <a:rPr sz="2800" dirty="0" err="1"/>
              <a:t>Einbeziehung</a:t>
            </a:r>
            <a:r>
              <a:rPr sz="2800" dirty="0"/>
              <a:t> der </a:t>
            </a:r>
            <a:r>
              <a:rPr sz="2800" dirty="0" err="1"/>
              <a:t>Eltern</a:t>
            </a:r>
            <a:endParaRPr sz="2800" dirty="0"/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Ihr Auftrag</a:t>
            </a:r>
          </a:p>
        </p:txBody>
      </p:sp>
      <p:sp>
        <p:nvSpPr>
          <p:cNvPr id="237" name="Inhaltsplatzhalter 2"/>
          <p:cNvSpPr txBox="1">
            <a:spLocks noGrp="1"/>
          </p:cNvSpPr>
          <p:nvPr>
            <p:ph type="subTitle" sz="quarter" idx="1"/>
          </p:nvPr>
        </p:nvSpPr>
        <p:spPr>
          <a:xfrm>
            <a:off x="1536971" y="2400525"/>
            <a:ext cx="4038881" cy="37256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 sz="3000">
                <a:solidFill>
                  <a:srgbClr val="45288C"/>
                </a:solidFill>
              </a:defRPr>
            </a:pPr>
            <a:r>
              <a:rPr dirty="0"/>
              <a:t>Schreib</a:t>
            </a:r>
            <a:r>
              <a:rPr lang="de-DE" dirty="0"/>
              <a:t>en Sie</a:t>
            </a:r>
            <a:r>
              <a:rPr dirty="0"/>
              <a:t> </a:t>
            </a:r>
            <a:r>
              <a:rPr dirty="0" err="1"/>
              <a:t>einen</a:t>
            </a:r>
            <a:r>
              <a:rPr dirty="0"/>
              <a:t> </a:t>
            </a:r>
            <a:r>
              <a:rPr dirty="0" err="1"/>
              <a:t>kurzen</a:t>
            </a:r>
            <a:r>
              <a:rPr dirty="0"/>
              <a:t> Text </a:t>
            </a:r>
            <a:r>
              <a:rPr dirty="0" err="1"/>
              <a:t>über</a:t>
            </a:r>
            <a:r>
              <a:rPr dirty="0"/>
              <a:t> </a:t>
            </a:r>
            <a:r>
              <a:rPr dirty="0" err="1"/>
              <a:t>Ihre</a:t>
            </a:r>
            <a:r>
              <a:rPr dirty="0"/>
              <a:t> Schule </a:t>
            </a:r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pPr>
            <a:endParaRPr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pPr>
            <a:r>
              <a:rPr dirty="0"/>
              <a:t>max. 5 </a:t>
            </a:r>
            <a:r>
              <a:rPr dirty="0" err="1"/>
              <a:t>Sätze</a:t>
            </a:r>
            <a:endParaRPr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pPr>
            <a:r>
              <a:rPr dirty="0" err="1"/>
              <a:t>kindgemäße</a:t>
            </a:r>
            <a:r>
              <a:rPr dirty="0"/>
              <a:t> </a:t>
            </a:r>
            <a:r>
              <a:rPr dirty="0" err="1"/>
              <a:t>Sprache</a:t>
            </a:r>
            <a:endParaRPr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pPr>
            <a:r>
              <a:rPr dirty="0"/>
              <a:t>Fehler </a:t>
            </a:r>
            <a:r>
              <a:rPr dirty="0" err="1"/>
              <a:t>einbauen</a:t>
            </a:r>
            <a:endParaRPr dirty="0"/>
          </a:p>
        </p:txBody>
      </p:sp>
      <p:pic>
        <p:nvPicPr>
          <p:cNvPr id="238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0276" y="2400525"/>
            <a:ext cx="6614784" cy="33799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Vorstellung IDeRBlog ts </a:t>
            </a:r>
          </a:p>
        </p:txBody>
      </p:sp>
      <p:pic>
        <p:nvPicPr>
          <p:cNvPr id="241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971" y="2246242"/>
            <a:ext cx="7449896" cy="38066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itel 2"/>
          <p:cNvSpPr txBox="1"/>
          <p:nvPr/>
        </p:nvSpPr>
        <p:spPr>
          <a:xfrm>
            <a:off x="1536971" y="2628850"/>
            <a:ext cx="6336706" cy="2886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pPr>
              <a:defRPr sz="4400">
                <a:solidFill>
                  <a:srgbClr val="45288C"/>
                </a:solidFill>
              </a:defRPr>
            </a:pPr>
            <a:r>
              <a:rPr lang="de-DE" dirty="0"/>
              <a:t>Referent*in</a:t>
            </a:r>
            <a:endParaRPr dirty="0">
              <a:solidFill>
                <a:srgbClr val="888888"/>
              </a:solidFill>
            </a:endParaRPr>
          </a:p>
          <a:p>
            <a:pPr marL="273050" indent="-273050">
              <a:buSzPct val="100000"/>
              <a:buFont typeface="Arial"/>
              <a:buChar char="•"/>
              <a:defRPr sz="3200">
                <a:solidFill>
                  <a:srgbClr val="45288C"/>
                </a:solidFill>
              </a:defRPr>
            </a:pPr>
            <a:r>
              <a:rPr lang="de-DE" dirty="0"/>
              <a:t>X</a:t>
            </a:r>
          </a:p>
          <a:p>
            <a:pPr marL="273050" indent="-273050">
              <a:buSzPct val="100000"/>
              <a:buFont typeface="Arial"/>
              <a:buChar char="•"/>
              <a:defRPr sz="3200">
                <a:solidFill>
                  <a:srgbClr val="45288C"/>
                </a:solidFill>
              </a:defRPr>
            </a:pPr>
            <a:r>
              <a:rPr lang="de-DE" dirty="0"/>
              <a:t>X</a:t>
            </a:r>
          </a:p>
          <a:p>
            <a:pPr marL="273050" indent="-273050">
              <a:buSzPct val="100000"/>
              <a:buFont typeface="Arial"/>
              <a:buChar char="•"/>
              <a:defRPr sz="3200">
                <a:solidFill>
                  <a:srgbClr val="45288C"/>
                </a:solidFill>
              </a:defRPr>
            </a:pPr>
            <a:r>
              <a:rPr lang="de-DE" dirty="0"/>
              <a:t>x</a:t>
            </a:r>
            <a:endParaRPr dirty="0"/>
          </a:p>
        </p:txBody>
      </p:sp>
      <p:sp>
        <p:nvSpPr>
          <p:cNvPr id="87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3495451" cy="753928"/>
          </a:xfrm>
          <a:prstGeom prst="rect">
            <a:avLst/>
          </a:prstGeom>
        </p:spPr>
        <p:txBody>
          <a:bodyPr/>
          <a:lstStyle/>
          <a:p>
            <a:r>
              <a:rPr dirty="0">
                <a:solidFill>
                  <a:srgbClr val="45288C"/>
                </a:solidFill>
              </a:rPr>
              <a:t>Who is Who?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 err="1"/>
              <a:t>Ih</a:t>
            </a:r>
            <a:r>
              <a:rPr dirty="0"/>
              <a:t>r </a:t>
            </a:r>
            <a:r>
              <a:rPr dirty="0" err="1"/>
              <a:t>Auftrag</a:t>
            </a:r>
            <a:endParaRPr dirty="0"/>
          </a:p>
        </p:txBody>
      </p:sp>
      <p:sp>
        <p:nvSpPr>
          <p:cNvPr id="244" name="Inhaltsplatzhalter 2"/>
          <p:cNvSpPr txBox="1">
            <a:spLocks noGrp="1"/>
          </p:cNvSpPr>
          <p:nvPr>
            <p:ph type="subTitle" sz="quarter" idx="1"/>
          </p:nvPr>
        </p:nvSpPr>
        <p:spPr>
          <a:xfrm>
            <a:off x="1536971" y="2400525"/>
            <a:ext cx="3763307" cy="37256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 sz="3000">
                <a:solidFill>
                  <a:srgbClr val="45288C"/>
                </a:solidFill>
              </a:defRPr>
            </a:pPr>
            <a:r>
              <a:rPr dirty="0"/>
              <a:t>Melde</a:t>
            </a:r>
            <a:r>
              <a:rPr lang="de-DE" dirty="0"/>
              <a:t>n</a:t>
            </a:r>
            <a:r>
              <a:rPr dirty="0"/>
              <a:t> </a:t>
            </a:r>
            <a:r>
              <a:rPr lang="de-DE" dirty="0"/>
              <a:t>Sie sich</a:t>
            </a:r>
            <a:r>
              <a:rPr dirty="0"/>
              <a:t> auf der </a:t>
            </a:r>
            <a:r>
              <a:rPr dirty="0" err="1"/>
              <a:t>IDeRBlog</a:t>
            </a:r>
            <a:r>
              <a:rPr dirty="0"/>
              <a:t> </a:t>
            </a:r>
            <a:r>
              <a:rPr dirty="0" err="1"/>
              <a:t>ts</a:t>
            </a:r>
            <a:r>
              <a:rPr dirty="0"/>
              <a:t> </a:t>
            </a:r>
            <a:r>
              <a:rPr dirty="0" err="1"/>
              <a:t>Plattform</a:t>
            </a:r>
            <a:r>
              <a:rPr dirty="0"/>
              <a:t> an.</a:t>
            </a:r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pPr>
            <a:endParaRPr dirty="0"/>
          </a:p>
          <a:p>
            <a:pPr>
              <a:lnSpc>
                <a:spcPct val="90000"/>
              </a:lnSpc>
              <a:defRPr sz="3000">
                <a:solidFill>
                  <a:srgbClr val="45288C"/>
                </a:solidFill>
              </a:defRPr>
            </a:pPr>
            <a:r>
              <a:rPr dirty="0"/>
              <a:t>Schreib</a:t>
            </a:r>
            <a:r>
              <a:rPr lang="de-DE" dirty="0"/>
              <a:t>en Sie</a:t>
            </a:r>
            <a:r>
              <a:rPr dirty="0"/>
              <a:t> </a:t>
            </a:r>
            <a:r>
              <a:rPr lang="de-DE" dirty="0"/>
              <a:t>Ihren</a:t>
            </a:r>
            <a:r>
              <a:rPr dirty="0"/>
              <a:t> Text </a:t>
            </a:r>
            <a:r>
              <a:rPr dirty="0" err="1"/>
              <a:t>mit</a:t>
            </a:r>
            <a:r>
              <a:rPr dirty="0"/>
              <a:t> </a:t>
            </a:r>
            <a:r>
              <a:rPr dirty="0" err="1"/>
              <a:t>Fehlern</a:t>
            </a:r>
            <a:r>
              <a:rPr lang="de-DE" dirty="0"/>
              <a:t> ab</a:t>
            </a:r>
            <a:r>
              <a:rPr dirty="0"/>
              <a:t>, </a:t>
            </a:r>
            <a:r>
              <a:rPr dirty="0" err="1"/>
              <a:t>kontrollier</a:t>
            </a:r>
            <a:r>
              <a:rPr lang="de-DE" dirty="0"/>
              <a:t>en</a:t>
            </a:r>
            <a:r>
              <a:rPr dirty="0"/>
              <a:t> und </a:t>
            </a:r>
            <a:r>
              <a:rPr dirty="0" err="1"/>
              <a:t>geb</a:t>
            </a:r>
            <a:r>
              <a:rPr lang="de-DE" dirty="0"/>
              <a:t>en</a:t>
            </a:r>
            <a:r>
              <a:rPr dirty="0"/>
              <a:t> </a:t>
            </a:r>
            <a:r>
              <a:rPr dirty="0" err="1"/>
              <a:t>ihn</a:t>
            </a:r>
            <a:r>
              <a:rPr dirty="0"/>
              <a:t> ab</a:t>
            </a:r>
            <a:r>
              <a:rPr lang="de-DE" dirty="0"/>
              <a:t>.</a:t>
            </a:r>
            <a:endParaRPr dirty="0"/>
          </a:p>
        </p:txBody>
      </p:sp>
      <p:pic>
        <p:nvPicPr>
          <p:cNvPr id="245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0276" y="2400525"/>
            <a:ext cx="6614784" cy="33799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Titel 2"/>
          <p:cNvSpPr txBox="1">
            <a:spLocks noGrp="1"/>
          </p:cNvSpPr>
          <p:nvPr>
            <p:ph type="ctrTitle"/>
          </p:nvPr>
        </p:nvSpPr>
        <p:spPr>
          <a:xfrm>
            <a:off x="1536970" y="1646600"/>
            <a:ext cx="768018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dirty="0" err="1"/>
              <a:t>Anmeldedaten</a:t>
            </a:r>
            <a:r>
              <a:rPr dirty="0"/>
              <a:t> Schüler</a:t>
            </a:r>
            <a:r>
              <a:rPr lang="de-DE" dirty="0"/>
              <a:t> *innen</a:t>
            </a:r>
            <a:endParaRPr dirty="0"/>
          </a:p>
        </p:txBody>
      </p:sp>
      <p:graphicFrame>
        <p:nvGraphicFramePr>
          <p:cNvPr id="248" name="Tabelle 6"/>
          <p:cNvGraphicFramePr/>
          <p:nvPr>
            <p:extLst>
              <p:ext uri="{D42A27DB-BD31-4B8C-83A1-F6EECF244321}">
                <p14:modId xmlns:p14="http://schemas.microsoft.com/office/powerpoint/2010/main" val="467775473"/>
              </p:ext>
            </p:extLst>
          </p:nvPr>
        </p:nvGraphicFramePr>
        <p:xfrm>
          <a:off x="1536970" y="2200904"/>
          <a:ext cx="8128000" cy="3200400"/>
        </p:xfrm>
        <a:graphic>
          <a:graphicData uri="http://schemas.openxmlformats.org/drawingml/2006/table">
            <a:tbl>
              <a:tblPr firstRow="1">
                <a:tableStyleId>{4C3C2611-4C71-4FC5-86AE-919BDF0F9419}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>
                          <a:solidFill>
                            <a:srgbClr val="FFFFFF"/>
                          </a:solidFill>
                        </a:rPr>
                        <a:t>Nutzername</a:t>
                      </a:r>
                    </a:p>
                  </a:txBody>
                  <a:tcPr marL="45720" marR="45720" horzOverflow="overflow">
                    <a:lnL>
                      <a:solidFill>
                        <a:srgbClr val="9884B8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>
                          <a:solidFill>
                            <a:srgbClr val="FFFFFF"/>
                          </a:solidFill>
                        </a:rPr>
                        <a:t>Passwort</a:t>
                      </a:r>
                    </a:p>
                  </a:txBody>
                  <a:tcPr marL="45720" marR="45720" horzOverflow="overflow">
                    <a:lnR>
                      <a:solidFill>
                        <a:srgbClr val="9884B8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 dirty="0"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/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/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/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/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/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endParaRPr dirty="0"/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Titel 2"/>
          <p:cNvSpPr txBox="1">
            <a:spLocks noGrp="1"/>
          </p:cNvSpPr>
          <p:nvPr>
            <p:ph type="ctrTitle"/>
          </p:nvPr>
        </p:nvSpPr>
        <p:spPr>
          <a:xfrm>
            <a:off x="1536970" y="1646600"/>
            <a:ext cx="7552166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dirty="0" err="1"/>
              <a:t>Anmeldedaten</a:t>
            </a:r>
            <a:r>
              <a:rPr dirty="0"/>
              <a:t> Lehrer</a:t>
            </a:r>
            <a:r>
              <a:rPr lang="de-DE" dirty="0"/>
              <a:t>*innen</a:t>
            </a:r>
            <a:endParaRPr dirty="0"/>
          </a:p>
        </p:txBody>
      </p:sp>
      <p:graphicFrame>
        <p:nvGraphicFramePr>
          <p:cNvPr id="251" name="Tabelle 6"/>
          <p:cNvGraphicFramePr/>
          <p:nvPr>
            <p:extLst>
              <p:ext uri="{D42A27DB-BD31-4B8C-83A1-F6EECF244321}">
                <p14:modId xmlns:p14="http://schemas.microsoft.com/office/powerpoint/2010/main" val="1687826049"/>
              </p:ext>
            </p:extLst>
          </p:nvPr>
        </p:nvGraphicFramePr>
        <p:xfrm>
          <a:off x="1536971" y="2232435"/>
          <a:ext cx="8128000" cy="3200400"/>
        </p:xfrm>
        <a:graphic>
          <a:graphicData uri="http://schemas.openxmlformats.org/drawingml/2006/table">
            <a:tbl>
              <a:tblPr firstRow="1">
                <a:tableStyleId>{4C3C2611-4C71-4FC5-86AE-919BDF0F9419}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>
                          <a:solidFill>
                            <a:srgbClr val="FFFFFF"/>
                          </a:solidFill>
                        </a:rPr>
                        <a:t>Nutzername</a:t>
                      </a:r>
                    </a:p>
                  </a:txBody>
                  <a:tcPr marL="45720" marR="45720" horzOverflow="overflow">
                    <a:lnL>
                      <a:solidFill>
                        <a:srgbClr val="9884B8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>
                          <a:solidFill>
                            <a:srgbClr val="FFFFFF"/>
                          </a:solidFill>
                        </a:rPr>
                        <a:t>Passwort</a:t>
                      </a:r>
                    </a:p>
                  </a:txBody>
                  <a:tcPr marL="45720" marR="45720" horzOverflow="overflow">
                    <a:lnR>
                      <a:solidFill>
                        <a:srgbClr val="9884B8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 dirty="0"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/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/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/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/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/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endParaRPr dirty="0"/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607" y="2687310"/>
            <a:ext cx="5175566" cy="2644570"/>
          </a:xfrm>
          <a:prstGeom prst="rect">
            <a:avLst/>
          </a:prstGeom>
          <a:ln w="12700">
            <a:miter lim="400000"/>
          </a:ln>
        </p:spPr>
      </p:pic>
      <p:sp>
        <p:nvSpPr>
          <p:cNvPr id="254" name="Shape 52"/>
          <p:cNvSpPr txBox="1"/>
          <p:nvPr/>
        </p:nvSpPr>
        <p:spPr>
          <a:xfrm>
            <a:off x="1464998" y="1748271"/>
            <a:ext cx="4160551" cy="612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pPr>
            <a:r>
              <a:rPr dirty="0" err="1"/>
              <a:t>I</a:t>
            </a:r>
            <a:r>
              <a:rPr dirty="0" err="1">
                <a:solidFill>
                  <a:srgbClr val="888888"/>
                </a:solidFill>
              </a:rPr>
              <a:t>ndiviuell</a:t>
            </a:r>
            <a:r>
              <a:rPr dirty="0">
                <a:solidFill>
                  <a:srgbClr val="888888"/>
                </a:solidFill>
              </a:rPr>
              <a:t> </a:t>
            </a:r>
            <a:r>
              <a:rPr dirty="0" err="1"/>
              <a:t>D</a:t>
            </a:r>
            <a:r>
              <a:rPr dirty="0" err="1">
                <a:solidFill>
                  <a:srgbClr val="888888"/>
                </a:solidFill>
              </a:rPr>
              <a:t>iffer</a:t>
            </a:r>
            <a:r>
              <a:rPr dirty="0" err="1"/>
              <a:t>E</a:t>
            </a:r>
            <a:r>
              <a:rPr dirty="0" err="1">
                <a:solidFill>
                  <a:srgbClr val="888888"/>
                </a:solidFill>
              </a:rPr>
              <a:t>nziert</a:t>
            </a:r>
            <a:r>
              <a:rPr dirty="0">
                <a:solidFill>
                  <a:srgbClr val="888888"/>
                </a:solidFill>
              </a:rPr>
              <a:t> </a:t>
            </a:r>
            <a:r>
              <a:rPr dirty="0" err="1"/>
              <a:t>R</a:t>
            </a:r>
            <a:r>
              <a:rPr dirty="0" err="1">
                <a:solidFill>
                  <a:srgbClr val="888888"/>
                </a:solidFill>
              </a:rPr>
              <a:t>ichtig</a:t>
            </a:r>
            <a:r>
              <a:rPr dirty="0">
                <a:solidFill>
                  <a:srgbClr val="888888"/>
                </a:solidFill>
              </a:rPr>
              <a:t> </a:t>
            </a:r>
            <a:r>
              <a:rPr dirty="0" err="1">
                <a:solidFill>
                  <a:srgbClr val="888888"/>
                </a:solidFill>
              </a:rPr>
              <a:t>schreiben</a:t>
            </a:r>
            <a:endParaRPr dirty="0">
              <a:solidFill>
                <a:srgbClr val="888888"/>
              </a:solidFill>
            </a:endParaRPr>
          </a:p>
          <a:p>
            <a: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pPr>
            <a:r>
              <a:rPr dirty="0"/>
              <a:t>t</a:t>
            </a:r>
            <a:r>
              <a:rPr dirty="0">
                <a:solidFill>
                  <a:srgbClr val="888888"/>
                </a:solidFill>
              </a:rPr>
              <a:t>o </a:t>
            </a:r>
            <a:r>
              <a:rPr dirty="0"/>
              <a:t>s</a:t>
            </a:r>
            <a:r>
              <a:rPr dirty="0">
                <a:solidFill>
                  <a:srgbClr val="888888"/>
                </a:solidFill>
              </a:rPr>
              <a:t>chool</a:t>
            </a:r>
          </a:p>
        </p:txBody>
      </p:sp>
      <p:sp>
        <p:nvSpPr>
          <p:cNvPr id="255" name="Shape 52"/>
          <p:cNvSpPr txBox="1"/>
          <p:nvPr/>
        </p:nvSpPr>
        <p:spPr>
          <a:xfrm>
            <a:off x="1555752" y="5647673"/>
            <a:ext cx="3739275" cy="332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lvl1pPr>
          </a:lstStyle>
          <a:p>
            <a:r>
              <a:t>www.iderblog.eu</a:t>
            </a:r>
          </a:p>
        </p:txBody>
      </p:sp>
      <p:sp>
        <p:nvSpPr>
          <p:cNvPr id="256" name="Inhaltsplatzhalter 2"/>
          <p:cNvSpPr txBox="1">
            <a:spLocks noGrp="1"/>
          </p:cNvSpPr>
          <p:nvPr>
            <p:ph type="subTitle" sz="half" idx="1"/>
          </p:nvPr>
        </p:nvSpPr>
        <p:spPr>
          <a:xfrm>
            <a:off x="6840000" y="1619999"/>
            <a:ext cx="4694364" cy="4787789"/>
          </a:xfrm>
          <a:prstGeom prst="rect">
            <a:avLst/>
          </a:prstGeom>
        </p:spPr>
        <p:txBody>
          <a:bodyPr/>
          <a:lstStyle>
            <a:lvl1pPr algn="ctr">
              <a:spcBef>
                <a:spcPts val="500"/>
              </a:spcBef>
              <a:defRPr sz="2400">
                <a:solidFill>
                  <a:srgbClr val="45288C"/>
                </a:solidFill>
              </a:defRPr>
            </a:lvl1pPr>
          </a:lstStyle>
          <a:p>
            <a:r>
              <a:rPr dirty="0"/>
              <a:t>Schüler</a:t>
            </a:r>
            <a:r>
              <a:rPr lang="de-DE" dirty="0"/>
              <a:t>*</a:t>
            </a:r>
            <a:r>
              <a:rPr dirty="0" err="1"/>
              <a:t>innen</a:t>
            </a:r>
            <a:r>
              <a:rPr lang="de-DE" dirty="0"/>
              <a:t> </a:t>
            </a:r>
            <a:r>
              <a:rPr dirty="0" err="1"/>
              <a:t>bloggen</a:t>
            </a:r>
            <a:endParaRPr dirty="0"/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607" y="2687310"/>
            <a:ext cx="5175566" cy="2644570"/>
          </a:xfrm>
          <a:prstGeom prst="rect">
            <a:avLst/>
          </a:prstGeom>
          <a:ln w="12700">
            <a:miter lim="400000"/>
          </a:ln>
        </p:spPr>
      </p:pic>
      <p:sp>
        <p:nvSpPr>
          <p:cNvPr id="259" name="Shape 52"/>
          <p:cNvSpPr txBox="1"/>
          <p:nvPr/>
        </p:nvSpPr>
        <p:spPr>
          <a:xfrm>
            <a:off x="1464998" y="1748271"/>
            <a:ext cx="4160551" cy="612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pPr>
            <a:r>
              <a:t>I</a:t>
            </a:r>
            <a:r>
              <a:rPr>
                <a:solidFill>
                  <a:srgbClr val="888888"/>
                </a:solidFill>
              </a:rPr>
              <a:t>ndiviuell </a:t>
            </a:r>
            <a:r>
              <a:t>D</a:t>
            </a:r>
            <a:r>
              <a:rPr>
                <a:solidFill>
                  <a:srgbClr val="888888"/>
                </a:solidFill>
              </a:rPr>
              <a:t>iffer</a:t>
            </a:r>
            <a:r>
              <a:t>E</a:t>
            </a:r>
            <a:r>
              <a:rPr>
                <a:solidFill>
                  <a:srgbClr val="888888"/>
                </a:solidFill>
              </a:rPr>
              <a:t>nziert </a:t>
            </a:r>
            <a:r>
              <a:t>R</a:t>
            </a:r>
            <a:r>
              <a:rPr>
                <a:solidFill>
                  <a:srgbClr val="888888"/>
                </a:solidFill>
              </a:rPr>
              <a:t>ichtig schreiben</a:t>
            </a:r>
          </a:p>
          <a:p>
            <a: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pPr>
            <a:r>
              <a:t>t</a:t>
            </a:r>
            <a:r>
              <a:rPr>
                <a:solidFill>
                  <a:srgbClr val="888888"/>
                </a:solidFill>
              </a:rPr>
              <a:t>o </a:t>
            </a:r>
            <a:r>
              <a:t>s</a:t>
            </a:r>
            <a:r>
              <a:rPr>
                <a:solidFill>
                  <a:srgbClr val="888888"/>
                </a:solidFill>
              </a:rPr>
              <a:t>chool</a:t>
            </a:r>
          </a:p>
        </p:txBody>
      </p:sp>
      <p:sp>
        <p:nvSpPr>
          <p:cNvPr id="260" name="Shape 52"/>
          <p:cNvSpPr txBox="1"/>
          <p:nvPr/>
        </p:nvSpPr>
        <p:spPr>
          <a:xfrm>
            <a:off x="1555752" y="5647673"/>
            <a:ext cx="3739275" cy="332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lvl1pPr>
          </a:lstStyle>
          <a:p>
            <a:r>
              <a:t>www.iderblog.eu</a:t>
            </a:r>
          </a:p>
        </p:txBody>
      </p:sp>
      <p:sp>
        <p:nvSpPr>
          <p:cNvPr id="261" name="Inhaltsplatzhalter 2"/>
          <p:cNvSpPr txBox="1"/>
          <p:nvPr/>
        </p:nvSpPr>
        <p:spPr>
          <a:xfrm>
            <a:off x="6840000" y="1619999"/>
            <a:ext cx="4878440" cy="468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algn="ctr">
              <a:lnSpc>
                <a:spcPct val="104999"/>
              </a:lnSpc>
              <a:spcBef>
                <a:spcPts val="500"/>
              </a:spcBef>
              <a:defRPr sz="2400">
                <a:solidFill>
                  <a:srgbClr val="BFBFBF"/>
                </a:solidFill>
              </a:defRPr>
            </a:pPr>
            <a:r>
              <a:rPr dirty="0"/>
              <a:t>Schüler</a:t>
            </a:r>
            <a:r>
              <a:rPr lang="de-DE" dirty="0"/>
              <a:t>*</a:t>
            </a:r>
            <a:r>
              <a:rPr dirty="0" err="1"/>
              <a:t>innen</a:t>
            </a:r>
            <a:r>
              <a:rPr dirty="0"/>
              <a:t> </a:t>
            </a:r>
            <a:r>
              <a:rPr dirty="0" err="1"/>
              <a:t>bloggen</a:t>
            </a:r>
            <a:endParaRPr dirty="0"/>
          </a:p>
          <a:p>
            <a:pPr algn="ctr">
              <a:lnSpc>
                <a:spcPct val="104999"/>
              </a:lnSpc>
              <a:defRPr sz="2400">
                <a:solidFill>
                  <a:srgbClr val="002D5B"/>
                </a:solidFill>
              </a:defRPr>
            </a:pPr>
            <a:endParaRPr dirty="0"/>
          </a:p>
          <a:p>
            <a:pPr algn="ctr">
              <a:lnSpc>
                <a:spcPct val="104999"/>
              </a:lnSpc>
              <a:spcBef>
                <a:spcPts val="500"/>
              </a:spcBef>
              <a:defRPr sz="2400">
                <a:solidFill>
                  <a:srgbClr val="45288C"/>
                </a:solidFill>
              </a:defRPr>
            </a:pPr>
            <a:r>
              <a:rPr dirty="0" err="1"/>
              <a:t>Korrektur</a:t>
            </a:r>
            <a:r>
              <a:rPr dirty="0"/>
              <a:t> &amp; </a:t>
            </a:r>
            <a:r>
              <a:rPr dirty="0" err="1"/>
              <a:t>Fehleranalyse</a:t>
            </a:r>
            <a:r>
              <a:rPr dirty="0"/>
              <a:t> </a:t>
            </a:r>
            <a:r>
              <a:rPr dirty="0" err="1"/>
              <a:t>durch</a:t>
            </a:r>
            <a:r>
              <a:rPr dirty="0"/>
              <a:t> </a:t>
            </a:r>
            <a:r>
              <a:rPr dirty="0" err="1"/>
              <a:t>intelligentes</a:t>
            </a:r>
            <a:r>
              <a:rPr dirty="0"/>
              <a:t> </a:t>
            </a:r>
            <a:r>
              <a:rPr dirty="0" err="1"/>
              <a:t>Wörterbuch</a:t>
            </a:r>
            <a:r>
              <a:rPr dirty="0"/>
              <a:t> </a:t>
            </a:r>
          </a:p>
        </p:txBody>
      </p:sp>
      <p:sp>
        <p:nvSpPr>
          <p:cNvPr id="262" name="Pfeil: nach unten 1"/>
          <p:cNvSpPr/>
          <p:nvPr/>
        </p:nvSpPr>
        <p:spPr>
          <a:xfrm>
            <a:off x="9182910" y="2059894"/>
            <a:ext cx="272375" cy="3599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3427"/>
                </a:moveTo>
                <a:lnTo>
                  <a:pt x="5400" y="13427"/>
                </a:lnTo>
                <a:lnTo>
                  <a:pt x="5400" y="0"/>
                </a:lnTo>
                <a:lnTo>
                  <a:pt x="16200" y="0"/>
                </a:lnTo>
                <a:lnTo>
                  <a:pt x="16200" y="13427"/>
                </a:lnTo>
                <a:lnTo>
                  <a:pt x="21600" y="13427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E8625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607" y="2687310"/>
            <a:ext cx="5175566" cy="2644570"/>
          </a:xfrm>
          <a:prstGeom prst="rect">
            <a:avLst/>
          </a:prstGeom>
          <a:ln w="12700">
            <a:miter lim="400000"/>
          </a:ln>
        </p:spPr>
      </p:pic>
      <p:sp>
        <p:nvSpPr>
          <p:cNvPr id="265" name="Shape 52"/>
          <p:cNvSpPr txBox="1"/>
          <p:nvPr/>
        </p:nvSpPr>
        <p:spPr>
          <a:xfrm>
            <a:off x="1464998" y="1748271"/>
            <a:ext cx="4160551" cy="612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pPr>
            <a:r>
              <a:t>I</a:t>
            </a:r>
            <a:r>
              <a:rPr>
                <a:solidFill>
                  <a:srgbClr val="888888"/>
                </a:solidFill>
              </a:rPr>
              <a:t>ndiviuell </a:t>
            </a:r>
            <a:r>
              <a:t>D</a:t>
            </a:r>
            <a:r>
              <a:rPr>
                <a:solidFill>
                  <a:srgbClr val="888888"/>
                </a:solidFill>
              </a:rPr>
              <a:t>iffer</a:t>
            </a:r>
            <a:r>
              <a:t>E</a:t>
            </a:r>
            <a:r>
              <a:rPr>
                <a:solidFill>
                  <a:srgbClr val="888888"/>
                </a:solidFill>
              </a:rPr>
              <a:t>nziert </a:t>
            </a:r>
            <a:r>
              <a:t>R</a:t>
            </a:r>
            <a:r>
              <a:rPr>
                <a:solidFill>
                  <a:srgbClr val="888888"/>
                </a:solidFill>
              </a:rPr>
              <a:t>ichtig schreiben</a:t>
            </a:r>
          </a:p>
          <a:p>
            <a: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pPr>
            <a:r>
              <a:t>t</a:t>
            </a:r>
            <a:r>
              <a:rPr>
                <a:solidFill>
                  <a:srgbClr val="888888"/>
                </a:solidFill>
              </a:rPr>
              <a:t>o </a:t>
            </a:r>
            <a:r>
              <a:t>s</a:t>
            </a:r>
            <a:r>
              <a:rPr>
                <a:solidFill>
                  <a:srgbClr val="888888"/>
                </a:solidFill>
              </a:rPr>
              <a:t>chool</a:t>
            </a:r>
          </a:p>
        </p:txBody>
      </p:sp>
      <p:sp>
        <p:nvSpPr>
          <p:cNvPr id="266" name="Shape 52"/>
          <p:cNvSpPr txBox="1"/>
          <p:nvPr/>
        </p:nvSpPr>
        <p:spPr>
          <a:xfrm>
            <a:off x="1555752" y="5647673"/>
            <a:ext cx="3739275" cy="332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lvl1pPr>
          </a:lstStyle>
          <a:p>
            <a:r>
              <a:t>www.iderblog.eu</a:t>
            </a:r>
          </a:p>
        </p:txBody>
      </p:sp>
      <p:sp>
        <p:nvSpPr>
          <p:cNvPr id="267" name="Inhaltsplatzhalter 2"/>
          <p:cNvSpPr txBox="1">
            <a:spLocks noGrp="1"/>
          </p:cNvSpPr>
          <p:nvPr>
            <p:ph type="subTitle" sz="half" idx="1"/>
          </p:nvPr>
        </p:nvSpPr>
        <p:spPr>
          <a:xfrm>
            <a:off x="6840000" y="1619999"/>
            <a:ext cx="4694364" cy="4787789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ts val="500"/>
              </a:spcBef>
              <a:defRPr sz="2400">
                <a:solidFill>
                  <a:srgbClr val="BFBFBF"/>
                </a:solidFill>
              </a:defRPr>
            </a:pPr>
            <a:r>
              <a:rPr dirty="0"/>
              <a:t>Schüler</a:t>
            </a:r>
            <a:r>
              <a:rPr lang="de-DE" dirty="0"/>
              <a:t>*</a:t>
            </a:r>
            <a:r>
              <a:rPr dirty="0" err="1"/>
              <a:t>innen</a:t>
            </a:r>
            <a:r>
              <a:rPr dirty="0"/>
              <a:t> </a:t>
            </a:r>
            <a:r>
              <a:rPr dirty="0" err="1"/>
              <a:t>bloggen</a:t>
            </a:r>
            <a:endParaRPr dirty="0"/>
          </a:p>
          <a:p>
            <a:pPr algn="ctr">
              <a:defRPr sz="2400"/>
            </a:pPr>
            <a:endParaRPr dirty="0"/>
          </a:p>
          <a:p>
            <a:pPr algn="ctr">
              <a:spcBef>
                <a:spcPts val="500"/>
              </a:spcBef>
              <a:defRPr sz="2400">
                <a:solidFill>
                  <a:srgbClr val="BFBFBF"/>
                </a:solidFill>
              </a:defRPr>
            </a:pPr>
            <a:r>
              <a:rPr dirty="0" err="1"/>
              <a:t>Korrektur</a:t>
            </a:r>
            <a:r>
              <a:rPr dirty="0"/>
              <a:t> &amp; </a:t>
            </a:r>
            <a:r>
              <a:rPr dirty="0" err="1"/>
              <a:t>Fehleranalyse</a:t>
            </a:r>
            <a:r>
              <a:rPr dirty="0"/>
              <a:t> </a:t>
            </a:r>
            <a:r>
              <a:rPr dirty="0" err="1"/>
              <a:t>durch</a:t>
            </a:r>
            <a:r>
              <a:rPr dirty="0"/>
              <a:t> </a:t>
            </a:r>
            <a:r>
              <a:rPr dirty="0" err="1"/>
              <a:t>intelligentes</a:t>
            </a:r>
            <a:r>
              <a:rPr dirty="0"/>
              <a:t> </a:t>
            </a:r>
            <a:r>
              <a:rPr dirty="0" err="1"/>
              <a:t>Wörterbuch</a:t>
            </a:r>
            <a:r>
              <a:rPr dirty="0"/>
              <a:t> </a:t>
            </a:r>
          </a:p>
          <a:p>
            <a:pPr algn="ctr">
              <a:defRPr sz="2400"/>
            </a:pPr>
            <a:endParaRPr dirty="0"/>
          </a:p>
          <a:p>
            <a:pPr algn="ctr">
              <a:spcBef>
                <a:spcPts val="500"/>
              </a:spcBef>
              <a:defRPr sz="2400">
                <a:solidFill>
                  <a:srgbClr val="45288C"/>
                </a:solidFill>
              </a:defRPr>
            </a:pPr>
            <a:r>
              <a:rPr dirty="0" err="1"/>
              <a:t>Rückmeldung</a:t>
            </a:r>
            <a:r>
              <a:rPr dirty="0"/>
              <a:t> an Lehrer</a:t>
            </a:r>
            <a:r>
              <a:rPr lang="de-DE" dirty="0"/>
              <a:t>*</a:t>
            </a:r>
            <a:r>
              <a:rPr dirty="0" err="1"/>
              <a:t>inne</a:t>
            </a:r>
            <a:r>
              <a:rPr lang="de-DE" dirty="0"/>
              <a:t>n</a:t>
            </a:r>
            <a:endParaRPr dirty="0"/>
          </a:p>
        </p:txBody>
      </p:sp>
      <p:sp>
        <p:nvSpPr>
          <p:cNvPr id="268" name="Pfeil: nach unten 2"/>
          <p:cNvSpPr/>
          <p:nvPr/>
        </p:nvSpPr>
        <p:spPr>
          <a:xfrm>
            <a:off x="9182910" y="2059894"/>
            <a:ext cx="272375" cy="3599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3427"/>
                </a:moveTo>
                <a:lnTo>
                  <a:pt x="5400" y="13427"/>
                </a:lnTo>
                <a:lnTo>
                  <a:pt x="5400" y="0"/>
                </a:lnTo>
                <a:lnTo>
                  <a:pt x="16200" y="0"/>
                </a:lnTo>
                <a:lnTo>
                  <a:pt x="16200" y="13427"/>
                </a:lnTo>
                <a:lnTo>
                  <a:pt x="21600" y="13427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E8625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269" name="Pfeil: nach unten 5"/>
          <p:cNvSpPr/>
          <p:nvPr/>
        </p:nvSpPr>
        <p:spPr>
          <a:xfrm>
            <a:off x="9173182" y="3321246"/>
            <a:ext cx="272375" cy="3599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3427"/>
                </a:moveTo>
                <a:lnTo>
                  <a:pt x="5400" y="13427"/>
                </a:lnTo>
                <a:lnTo>
                  <a:pt x="5400" y="0"/>
                </a:lnTo>
                <a:lnTo>
                  <a:pt x="16200" y="0"/>
                </a:lnTo>
                <a:lnTo>
                  <a:pt x="16200" y="13427"/>
                </a:lnTo>
                <a:lnTo>
                  <a:pt x="21600" y="13427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E8625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607" y="2687310"/>
            <a:ext cx="5175566" cy="2644570"/>
          </a:xfrm>
          <a:prstGeom prst="rect">
            <a:avLst/>
          </a:prstGeom>
          <a:ln w="12700">
            <a:miter lim="400000"/>
          </a:ln>
        </p:spPr>
      </p:pic>
      <p:sp>
        <p:nvSpPr>
          <p:cNvPr id="272" name="Shape 52"/>
          <p:cNvSpPr txBox="1"/>
          <p:nvPr/>
        </p:nvSpPr>
        <p:spPr>
          <a:xfrm>
            <a:off x="1464998" y="1748271"/>
            <a:ext cx="4160551" cy="612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pPr>
            <a:r>
              <a:t>I</a:t>
            </a:r>
            <a:r>
              <a:rPr>
                <a:solidFill>
                  <a:srgbClr val="888888"/>
                </a:solidFill>
              </a:rPr>
              <a:t>ndiviuell </a:t>
            </a:r>
            <a:r>
              <a:t>D</a:t>
            </a:r>
            <a:r>
              <a:rPr>
                <a:solidFill>
                  <a:srgbClr val="888888"/>
                </a:solidFill>
              </a:rPr>
              <a:t>iffer</a:t>
            </a:r>
            <a:r>
              <a:t>E</a:t>
            </a:r>
            <a:r>
              <a:rPr>
                <a:solidFill>
                  <a:srgbClr val="888888"/>
                </a:solidFill>
              </a:rPr>
              <a:t>nziert </a:t>
            </a:r>
            <a:r>
              <a:t>R</a:t>
            </a:r>
            <a:r>
              <a:rPr>
                <a:solidFill>
                  <a:srgbClr val="888888"/>
                </a:solidFill>
              </a:rPr>
              <a:t>ichtig schreiben</a:t>
            </a:r>
          </a:p>
          <a:p>
            <a: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pPr>
            <a:r>
              <a:t>t</a:t>
            </a:r>
            <a:r>
              <a:rPr>
                <a:solidFill>
                  <a:srgbClr val="888888"/>
                </a:solidFill>
              </a:rPr>
              <a:t>o </a:t>
            </a:r>
            <a:r>
              <a:t>s</a:t>
            </a:r>
            <a:r>
              <a:rPr>
                <a:solidFill>
                  <a:srgbClr val="888888"/>
                </a:solidFill>
              </a:rPr>
              <a:t>chool</a:t>
            </a:r>
          </a:p>
        </p:txBody>
      </p:sp>
      <p:sp>
        <p:nvSpPr>
          <p:cNvPr id="273" name="Shape 52"/>
          <p:cNvSpPr txBox="1"/>
          <p:nvPr/>
        </p:nvSpPr>
        <p:spPr>
          <a:xfrm>
            <a:off x="1555752" y="5647673"/>
            <a:ext cx="3739275" cy="332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lvl1pPr>
          </a:lstStyle>
          <a:p>
            <a:r>
              <a:t>www.iderblog.eu</a:t>
            </a:r>
          </a:p>
        </p:txBody>
      </p:sp>
      <p:sp>
        <p:nvSpPr>
          <p:cNvPr id="274" name="Inhaltsplatzhalter 2"/>
          <p:cNvSpPr txBox="1"/>
          <p:nvPr/>
        </p:nvSpPr>
        <p:spPr>
          <a:xfrm>
            <a:off x="6840000" y="1619999"/>
            <a:ext cx="4694364" cy="47877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algn="ctr" defTabSz="905255">
              <a:lnSpc>
                <a:spcPct val="104999"/>
              </a:lnSpc>
              <a:spcBef>
                <a:spcPts val="500"/>
              </a:spcBef>
              <a:defRPr sz="2300">
                <a:solidFill>
                  <a:srgbClr val="BFBFBF"/>
                </a:solidFill>
              </a:defRPr>
            </a:pPr>
            <a:r>
              <a:rPr dirty="0"/>
              <a:t>Schüler</a:t>
            </a:r>
            <a:r>
              <a:rPr lang="de-DE" dirty="0"/>
              <a:t>*</a:t>
            </a:r>
            <a:r>
              <a:rPr dirty="0" err="1"/>
              <a:t>innen</a:t>
            </a:r>
            <a:r>
              <a:rPr dirty="0"/>
              <a:t> </a:t>
            </a:r>
            <a:r>
              <a:rPr dirty="0" err="1"/>
              <a:t>bloggen</a:t>
            </a:r>
            <a:endParaRPr dirty="0"/>
          </a:p>
          <a:p>
            <a:pPr algn="ctr" defTabSz="905255">
              <a:lnSpc>
                <a:spcPct val="104999"/>
              </a:lnSpc>
              <a:defRPr sz="2300">
                <a:solidFill>
                  <a:srgbClr val="002D5B"/>
                </a:solidFill>
              </a:defRPr>
            </a:pPr>
            <a:endParaRPr dirty="0"/>
          </a:p>
          <a:p>
            <a:pPr algn="ctr" defTabSz="905255">
              <a:lnSpc>
                <a:spcPct val="104999"/>
              </a:lnSpc>
              <a:spcBef>
                <a:spcPts val="500"/>
              </a:spcBef>
              <a:defRPr sz="2300">
                <a:solidFill>
                  <a:srgbClr val="BFBFBF"/>
                </a:solidFill>
              </a:defRPr>
            </a:pPr>
            <a:r>
              <a:rPr dirty="0" err="1"/>
              <a:t>Korrektur</a:t>
            </a:r>
            <a:r>
              <a:rPr dirty="0"/>
              <a:t> &amp; </a:t>
            </a:r>
            <a:r>
              <a:rPr dirty="0" err="1"/>
              <a:t>Fehleranalyse</a:t>
            </a:r>
            <a:r>
              <a:rPr dirty="0"/>
              <a:t> </a:t>
            </a:r>
            <a:r>
              <a:rPr dirty="0" err="1"/>
              <a:t>durch</a:t>
            </a:r>
            <a:r>
              <a:rPr dirty="0"/>
              <a:t> </a:t>
            </a:r>
            <a:r>
              <a:rPr dirty="0" err="1"/>
              <a:t>intelligentes</a:t>
            </a:r>
            <a:r>
              <a:rPr dirty="0"/>
              <a:t> </a:t>
            </a:r>
            <a:r>
              <a:rPr dirty="0" err="1"/>
              <a:t>Wörterbuch</a:t>
            </a:r>
            <a:r>
              <a:rPr dirty="0"/>
              <a:t> </a:t>
            </a:r>
          </a:p>
          <a:p>
            <a:pPr algn="ctr" defTabSz="905255">
              <a:lnSpc>
                <a:spcPct val="104999"/>
              </a:lnSpc>
              <a:defRPr sz="2300">
                <a:solidFill>
                  <a:srgbClr val="002D5B"/>
                </a:solidFill>
              </a:defRPr>
            </a:pPr>
            <a:endParaRPr dirty="0"/>
          </a:p>
          <a:p>
            <a:pPr algn="ctr" defTabSz="905255">
              <a:lnSpc>
                <a:spcPct val="104999"/>
              </a:lnSpc>
              <a:spcBef>
                <a:spcPts val="500"/>
              </a:spcBef>
              <a:defRPr sz="2300">
                <a:solidFill>
                  <a:srgbClr val="BFBFBF"/>
                </a:solidFill>
              </a:defRPr>
            </a:pPr>
            <a:r>
              <a:rPr dirty="0" err="1"/>
              <a:t>Rückmeldung</a:t>
            </a:r>
            <a:r>
              <a:rPr dirty="0"/>
              <a:t> an Lehrer</a:t>
            </a:r>
            <a:r>
              <a:rPr lang="de-DE" dirty="0"/>
              <a:t>*</a:t>
            </a:r>
            <a:r>
              <a:rPr dirty="0" err="1"/>
              <a:t>innen</a:t>
            </a:r>
            <a:endParaRPr lang="de-DE" dirty="0"/>
          </a:p>
          <a:p>
            <a:pPr algn="ctr" defTabSz="905255">
              <a:lnSpc>
                <a:spcPct val="104999"/>
              </a:lnSpc>
              <a:spcBef>
                <a:spcPts val="500"/>
              </a:spcBef>
              <a:defRPr sz="2300">
                <a:solidFill>
                  <a:srgbClr val="BFBFBF"/>
                </a:solidFill>
              </a:defRPr>
            </a:pPr>
            <a:endParaRPr dirty="0"/>
          </a:p>
          <a:p>
            <a:pPr algn="ctr" defTabSz="905255">
              <a:lnSpc>
                <a:spcPct val="104999"/>
              </a:lnSpc>
              <a:spcBef>
                <a:spcPts val="500"/>
              </a:spcBef>
              <a:defRPr sz="2300">
                <a:solidFill>
                  <a:srgbClr val="45288C"/>
                </a:solidFill>
              </a:defRPr>
            </a:pPr>
            <a:r>
              <a:rPr dirty="0" err="1"/>
              <a:t>Rückmeldung</a:t>
            </a:r>
            <a:r>
              <a:rPr dirty="0"/>
              <a:t> an Schüler</a:t>
            </a:r>
            <a:r>
              <a:rPr lang="de-DE" dirty="0"/>
              <a:t>*</a:t>
            </a:r>
            <a:r>
              <a:rPr dirty="0" err="1"/>
              <a:t>innen</a:t>
            </a:r>
            <a:r>
              <a:rPr dirty="0"/>
              <a:t> &amp; </a:t>
            </a:r>
            <a:r>
              <a:rPr dirty="0" err="1"/>
              <a:t>Zuordnung</a:t>
            </a:r>
            <a:r>
              <a:rPr dirty="0"/>
              <a:t> von </a:t>
            </a:r>
            <a:r>
              <a:rPr dirty="0" err="1"/>
              <a:t>individuellen</a:t>
            </a:r>
            <a:r>
              <a:rPr dirty="0"/>
              <a:t> </a:t>
            </a:r>
            <a:r>
              <a:rPr dirty="0" err="1"/>
              <a:t>Übungskursen</a:t>
            </a:r>
            <a:endParaRPr dirty="0"/>
          </a:p>
        </p:txBody>
      </p:sp>
      <p:sp>
        <p:nvSpPr>
          <p:cNvPr id="275" name="Pfeil: nach unten 1"/>
          <p:cNvSpPr/>
          <p:nvPr/>
        </p:nvSpPr>
        <p:spPr>
          <a:xfrm>
            <a:off x="9182910" y="2059894"/>
            <a:ext cx="272375" cy="3599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3427"/>
                </a:moveTo>
                <a:lnTo>
                  <a:pt x="5400" y="13427"/>
                </a:lnTo>
                <a:lnTo>
                  <a:pt x="5400" y="0"/>
                </a:lnTo>
                <a:lnTo>
                  <a:pt x="16200" y="0"/>
                </a:lnTo>
                <a:lnTo>
                  <a:pt x="16200" y="13427"/>
                </a:lnTo>
                <a:lnTo>
                  <a:pt x="21600" y="13427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E8625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276" name="Pfeil: nach unten 2"/>
          <p:cNvSpPr/>
          <p:nvPr/>
        </p:nvSpPr>
        <p:spPr>
          <a:xfrm>
            <a:off x="9182910" y="3249037"/>
            <a:ext cx="272375" cy="3599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3427"/>
                </a:moveTo>
                <a:lnTo>
                  <a:pt x="5400" y="13427"/>
                </a:lnTo>
                <a:lnTo>
                  <a:pt x="5400" y="0"/>
                </a:lnTo>
                <a:lnTo>
                  <a:pt x="16200" y="0"/>
                </a:lnTo>
                <a:lnTo>
                  <a:pt x="16200" y="13427"/>
                </a:lnTo>
                <a:lnTo>
                  <a:pt x="21600" y="13427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E8625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277" name="Pfeil: nach unten 5"/>
          <p:cNvSpPr/>
          <p:nvPr/>
        </p:nvSpPr>
        <p:spPr>
          <a:xfrm>
            <a:off x="9182910" y="4009595"/>
            <a:ext cx="272375" cy="3599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3427"/>
                </a:moveTo>
                <a:lnTo>
                  <a:pt x="5400" y="13427"/>
                </a:lnTo>
                <a:lnTo>
                  <a:pt x="5400" y="0"/>
                </a:lnTo>
                <a:lnTo>
                  <a:pt x="16200" y="0"/>
                </a:lnTo>
                <a:lnTo>
                  <a:pt x="16200" y="13427"/>
                </a:lnTo>
                <a:lnTo>
                  <a:pt x="21600" y="13427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E8625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607" y="2687310"/>
            <a:ext cx="5175566" cy="2644570"/>
          </a:xfrm>
          <a:prstGeom prst="rect">
            <a:avLst/>
          </a:prstGeom>
          <a:ln w="12700">
            <a:miter lim="400000"/>
          </a:ln>
        </p:spPr>
      </p:pic>
      <p:sp>
        <p:nvSpPr>
          <p:cNvPr id="280" name="Shape 52"/>
          <p:cNvSpPr txBox="1"/>
          <p:nvPr/>
        </p:nvSpPr>
        <p:spPr>
          <a:xfrm>
            <a:off x="1464998" y="1748271"/>
            <a:ext cx="4160551" cy="612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pPr>
            <a:r>
              <a:t>I</a:t>
            </a:r>
            <a:r>
              <a:rPr>
                <a:solidFill>
                  <a:srgbClr val="888888"/>
                </a:solidFill>
              </a:rPr>
              <a:t>ndiviuell </a:t>
            </a:r>
            <a:r>
              <a:t>D</a:t>
            </a:r>
            <a:r>
              <a:rPr>
                <a:solidFill>
                  <a:srgbClr val="888888"/>
                </a:solidFill>
              </a:rPr>
              <a:t>iffer</a:t>
            </a:r>
            <a:r>
              <a:t>E</a:t>
            </a:r>
            <a:r>
              <a:rPr>
                <a:solidFill>
                  <a:srgbClr val="888888"/>
                </a:solidFill>
              </a:rPr>
              <a:t>nziert </a:t>
            </a:r>
            <a:r>
              <a:t>R</a:t>
            </a:r>
            <a:r>
              <a:rPr>
                <a:solidFill>
                  <a:srgbClr val="888888"/>
                </a:solidFill>
              </a:rPr>
              <a:t>ichtig schreiben</a:t>
            </a:r>
          </a:p>
          <a:p>
            <a: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pPr>
            <a:r>
              <a:t>t</a:t>
            </a:r>
            <a:r>
              <a:rPr>
                <a:solidFill>
                  <a:srgbClr val="888888"/>
                </a:solidFill>
              </a:rPr>
              <a:t>o </a:t>
            </a:r>
            <a:r>
              <a:t>s</a:t>
            </a:r>
            <a:r>
              <a:rPr>
                <a:solidFill>
                  <a:srgbClr val="888888"/>
                </a:solidFill>
              </a:rPr>
              <a:t>chool</a:t>
            </a:r>
          </a:p>
        </p:txBody>
      </p:sp>
      <p:sp>
        <p:nvSpPr>
          <p:cNvPr id="281" name="Shape 52"/>
          <p:cNvSpPr txBox="1"/>
          <p:nvPr/>
        </p:nvSpPr>
        <p:spPr>
          <a:xfrm>
            <a:off x="1555752" y="5647673"/>
            <a:ext cx="3739275" cy="332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lvl1pPr>
          </a:lstStyle>
          <a:p>
            <a:r>
              <a:t>www.iderblog.eu</a:t>
            </a:r>
          </a:p>
        </p:txBody>
      </p:sp>
      <p:sp>
        <p:nvSpPr>
          <p:cNvPr id="282" name="Inhaltsplatzhalter 2"/>
          <p:cNvSpPr txBox="1">
            <a:spLocks noGrp="1"/>
          </p:cNvSpPr>
          <p:nvPr>
            <p:ph type="subTitle" sz="half" idx="1"/>
          </p:nvPr>
        </p:nvSpPr>
        <p:spPr>
          <a:xfrm>
            <a:off x="6840000" y="1620000"/>
            <a:ext cx="4114801" cy="4525963"/>
          </a:xfrm>
          <a:prstGeom prst="rect">
            <a:avLst/>
          </a:prstGeom>
        </p:spPr>
        <p:txBody>
          <a:bodyPr/>
          <a:lstStyle/>
          <a:p>
            <a:pPr defTabSz="868680">
              <a:lnSpc>
                <a:spcPct val="90000"/>
              </a:lnSpc>
              <a:spcBef>
                <a:spcPts val="500"/>
              </a:spcBef>
              <a:defRPr sz="2200">
                <a:solidFill>
                  <a:srgbClr val="45288C"/>
                </a:solidFill>
              </a:defRPr>
            </a:pPr>
            <a:r>
              <a:rPr dirty="0" err="1"/>
              <a:t>Veröffentlichung</a:t>
            </a:r>
            <a:r>
              <a:rPr dirty="0"/>
              <a:t> des Blogs </a:t>
            </a:r>
            <a:r>
              <a:rPr dirty="0" err="1"/>
              <a:t>innerhalb</a:t>
            </a:r>
            <a:r>
              <a:rPr dirty="0"/>
              <a:t> der Klasse</a:t>
            </a:r>
          </a:p>
          <a:p>
            <a:pPr defTabSz="868680">
              <a:lnSpc>
                <a:spcPct val="90000"/>
              </a:lnSpc>
              <a:defRPr sz="2200">
                <a:solidFill>
                  <a:srgbClr val="45288C"/>
                </a:solidFill>
              </a:defRPr>
            </a:pPr>
            <a:endParaRPr dirty="0"/>
          </a:p>
          <a:p>
            <a:pPr defTabSz="868680">
              <a:lnSpc>
                <a:spcPct val="90000"/>
              </a:lnSpc>
              <a:spcBef>
                <a:spcPts val="500"/>
              </a:spcBef>
              <a:defRPr sz="2200">
                <a:solidFill>
                  <a:srgbClr val="45288C"/>
                </a:solidFill>
              </a:defRPr>
            </a:pPr>
            <a:r>
              <a:rPr dirty="0" err="1"/>
              <a:t>Veröffentlichung</a:t>
            </a:r>
            <a:r>
              <a:rPr dirty="0"/>
              <a:t> </a:t>
            </a:r>
            <a:r>
              <a:rPr dirty="0" err="1"/>
              <a:t>erfolgt</a:t>
            </a:r>
            <a:r>
              <a:rPr dirty="0"/>
              <a:t> </a:t>
            </a:r>
            <a:r>
              <a:rPr dirty="0" err="1"/>
              <a:t>nach</a:t>
            </a:r>
            <a:r>
              <a:rPr dirty="0"/>
              <a:t> </a:t>
            </a:r>
            <a:r>
              <a:rPr dirty="0" err="1"/>
              <a:t>Prüfung</a:t>
            </a:r>
            <a:r>
              <a:rPr dirty="0"/>
              <a:t> des </a:t>
            </a:r>
            <a:r>
              <a:rPr dirty="0" err="1"/>
              <a:t>Textes</a:t>
            </a:r>
            <a:r>
              <a:rPr dirty="0"/>
              <a:t> </a:t>
            </a:r>
            <a:r>
              <a:rPr dirty="0" err="1"/>
              <a:t>durch</a:t>
            </a:r>
            <a:r>
              <a:rPr dirty="0"/>
              <a:t> </a:t>
            </a:r>
            <a:r>
              <a:rPr lang="de-DE" dirty="0"/>
              <a:t>den/ </a:t>
            </a:r>
            <a:r>
              <a:rPr dirty="0"/>
              <a:t>die Schüler</a:t>
            </a:r>
            <a:r>
              <a:rPr lang="de-DE" dirty="0"/>
              <a:t>*</a:t>
            </a:r>
            <a:r>
              <a:rPr dirty="0"/>
              <a:t>in</a:t>
            </a:r>
          </a:p>
          <a:p>
            <a:pPr defTabSz="868680">
              <a:lnSpc>
                <a:spcPct val="90000"/>
              </a:lnSpc>
              <a:defRPr sz="2200">
                <a:solidFill>
                  <a:srgbClr val="45288C"/>
                </a:solidFill>
              </a:defRPr>
            </a:pPr>
            <a:endParaRPr dirty="0"/>
          </a:p>
          <a:p>
            <a:pPr defTabSz="868680">
              <a:lnSpc>
                <a:spcPct val="90000"/>
              </a:lnSpc>
              <a:spcBef>
                <a:spcPts val="500"/>
              </a:spcBef>
              <a:defRPr sz="2200">
                <a:solidFill>
                  <a:srgbClr val="45288C"/>
                </a:solidFill>
              </a:defRPr>
            </a:pPr>
            <a:r>
              <a:rPr dirty="0"/>
              <a:t>Schüler</a:t>
            </a:r>
            <a:r>
              <a:rPr lang="de-DE" dirty="0"/>
              <a:t>*</a:t>
            </a:r>
            <a:r>
              <a:rPr dirty="0" err="1"/>
              <a:t>innen</a:t>
            </a:r>
            <a:r>
              <a:rPr dirty="0"/>
              <a:t> </a:t>
            </a:r>
            <a:r>
              <a:rPr dirty="0" err="1"/>
              <a:t>können</a:t>
            </a:r>
            <a:r>
              <a:rPr dirty="0"/>
              <a:t> Texte der </a:t>
            </a:r>
            <a:r>
              <a:rPr dirty="0" err="1"/>
              <a:t>Mitschüler</a:t>
            </a:r>
            <a:r>
              <a:rPr lang="de-DE" dirty="0"/>
              <a:t>*innen</a:t>
            </a:r>
            <a:r>
              <a:rPr dirty="0"/>
              <a:t> </a:t>
            </a:r>
            <a:r>
              <a:rPr dirty="0" err="1"/>
              <a:t>lesen</a:t>
            </a:r>
            <a:r>
              <a:rPr dirty="0"/>
              <a:t> &amp; </a:t>
            </a:r>
            <a:r>
              <a:rPr dirty="0" err="1"/>
              <a:t>kommentieren</a:t>
            </a:r>
            <a:endParaRPr dirty="0"/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rafik 2" descr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678" y="1504665"/>
            <a:ext cx="6892943" cy="4548267"/>
          </a:xfrm>
          <a:prstGeom prst="rect">
            <a:avLst/>
          </a:prstGeom>
          <a:ln w="12700">
            <a:miter lim="400000"/>
          </a:ln>
        </p:spPr>
      </p:pic>
      <p:sp>
        <p:nvSpPr>
          <p:cNvPr id="285" name="Inhaltsplatzhalter 2"/>
          <p:cNvSpPr txBox="1"/>
          <p:nvPr/>
        </p:nvSpPr>
        <p:spPr>
          <a:xfrm>
            <a:off x="8602836" y="1594117"/>
            <a:ext cx="3405394" cy="41373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>
              <a:lnSpc>
                <a:spcPct val="104999"/>
              </a:lnSpc>
              <a:spcBef>
                <a:spcPts val="500"/>
              </a:spcBef>
              <a:defRPr sz="2400" b="1">
                <a:solidFill>
                  <a:srgbClr val="45288C"/>
                </a:solidFill>
              </a:defRPr>
            </a:pPr>
            <a:r>
              <a:rPr dirty="0" err="1"/>
              <a:t>Anmeldung</a:t>
            </a:r>
            <a:endParaRPr dirty="0">
              <a:solidFill>
                <a:srgbClr val="002D5B"/>
              </a:solidFill>
            </a:endParaRPr>
          </a:p>
          <a:p>
            <a:pPr>
              <a:lnSpc>
                <a:spcPct val="104999"/>
              </a:lnSpc>
              <a:spcBef>
                <a:spcPts val="500"/>
              </a:spcBef>
              <a:defRPr sz="2400">
                <a:solidFill>
                  <a:srgbClr val="45288C"/>
                </a:solidFill>
              </a:defRPr>
            </a:pPr>
            <a:endParaRPr dirty="0">
              <a:solidFill>
                <a:srgbClr val="002D5B"/>
              </a:solidFill>
            </a:endParaRPr>
          </a:p>
          <a:p>
            <a:pPr>
              <a:lnSpc>
                <a:spcPct val="104999"/>
              </a:lnSpc>
              <a:spcBef>
                <a:spcPts val="500"/>
              </a:spcBef>
              <a:defRPr sz="2400">
                <a:solidFill>
                  <a:srgbClr val="45288C"/>
                </a:solidFill>
              </a:defRPr>
            </a:pPr>
            <a:r>
              <a:rPr dirty="0" err="1"/>
              <a:t>Registrierung</a:t>
            </a:r>
            <a:r>
              <a:rPr dirty="0"/>
              <a:t> </a:t>
            </a:r>
            <a:r>
              <a:rPr lang="de-DE" dirty="0"/>
              <a:t>der Schüler*innen </a:t>
            </a:r>
            <a:r>
              <a:rPr dirty="0" err="1"/>
              <a:t>durch</a:t>
            </a:r>
            <a:r>
              <a:rPr dirty="0"/>
              <a:t> d</a:t>
            </a:r>
            <a:r>
              <a:rPr lang="de-DE" dirty="0" err="1"/>
              <a:t>ie</a:t>
            </a:r>
            <a:r>
              <a:rPr dirty="0"/>
              <a:t> Lehr</a:t>
            </a:r>
            <a:r>
              <a:rPr lang="de-DE" dirty="0"/>
              <a:t>kraft</a:t>
            </a:r>
            <a:endParaRPr dirty="0">
              <a:solidFill>
                <a:srgbClr val="002D5B"/>
              </a:solidFill>
            </a:endParaRPr>
          </a:p>
          <a:p>
            <a:pPr>
              <a:lnSpc>
                <a:spcPct val="104999"/>
              </a:lnSpc>
              <a:spcBef>
                <a:spcPts val="500"/>
              </a:spcBef>
              <a:defRPr sz="2400">
                <a:solidFill>
                  <a:srgbClr val="45288C"/>
                </a:solidFill>
              </a:defRPr>
            </a:pPr>
            <a:br>
              <a:rPr dirty="0">
                <a:solidFill>
                  <a:srgbClr val="002D5B"/>
                </a:solidFill>
              </a:rPr>
            </a:br>
            <a:r>
              <a:rPr dirty="0" err="1"/>
              <a:t>Anmeldung</a:t>
            </a:r>
            <a:r>
              <a:rPr dirty="0"/>
              <a:t> </a:t>
            </a:r>
            <a:r>
              <a:rPr dirty="0" err="1"/>
              <a:t>ohne</a:t>
            </a:r>
            <a:r>
              <a:rPr dirty="0"/>
              <a:t> </a:t>
            </a:r>
            <a:r>
              <a:rPr dirty="0" err="1"/>
              <a:t>personenbezogene</a:t>
            </a:r>
            <a:r>
              <a:rPr dirty="0"/>
              <a:t> </a:t>
            </a:r>
            <a:r>
              <a:rPr dirty="0" err="1"/>
              <a:t>Daten</a:t>
            </a:r>
            <a:r>
              <a:rPr dirty="0"/>
              <a:t> </a:t>
            </a:r>
            <a:r>
              <a:rPr dirty="0" err="1"/>
              <a:t>möglich</a:t>
            </a:r>
            <a:endParaRPr dirty="0"/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Grafik 3" descr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678" y="1520647"/>
            <a:ext cx="7206159" cy="4497946"/>
          </a:xfrm>
          <a:prstGeom prst="rect">
            <a:avLst/>
          </a:prstGeom>
          <a:ln w="12700">
            <a:miter lim="400000"/>
          </a:ln>
        </p:spPr>
      </p:pic>
      <p:sp>
        <p:nvSpPr>
          <p:cNvPr id="288" name="Textfeld 3"/>
          <p:cNvSpPr txBox="1"/>
          <p:nvPr/>
        </p:nvSpPr>
        <p:spPr>
          <a:xfrm>
            <a:off x="8730777" y="1520648"/>
            <a:ext cx="3385023" cy="3406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400">
                <a:solidFill>
                  <a:srgbClr val="45288C"/>
                </a:solidFill>
              </a:defRPr>
            </a:pPr>
            <a:r>
              <a:t>Online Übungen </a:t>
            </a:r>
          </a:p>
          <a:p>
            <a:pPr>
              <a:defRPr sz="2400">
                <a:solidFill>
                  <a:srgbClr val="45288C"/>
                </a:solidFill>
              </a:defRPr>
            </a:pPr>
            <a:endParaRPr/>
          </a:p>
          <a:p>
            <a:pPr>
              <a:defRPr sz="2400">
                <a:solidFill>
                  <a:srgbClr val="45288C"/>
                </a:solidFill>
              </a:defRPr>
            </a:pPr>
            <a:r>
              <a:t>Arbeitsblätter zum Ausdrucken</a:t>
            </a:r>
          </a:p>
          <a:p>
            <a:pPr>
              <a:defRPr sz="2400">
                <a:solidFill>
                  <a:srgbClr val="45288C"/>
                </a:solidFill>
              </a:defRPr>
            </a:pPr>
            <a:endParaRPr/>
          </a:p>
          <a:p>
            <a:pPr>
              <a:defRPr sz="2400">
                <a:solidFill>
                  <a:srgbClr val="45288C"/>
                </a:solidFill>
              </a:defRPr>
            </a:pPr>
            <a:r>
              <a:t>Rechtschreibkurse</a:t>
            </a:r>
          </a:p>
          <a:p>
            <a:pPr>
              <a:defRPr sz="2400">
                <a:solidFill>
                  <a:srgbClr val="45288C"/>
                </a:solidFill>
              </a:defRPr>
            </a:pPr>
            <a:endParaRPr/>
          </a:p>
          <a:p>
            <a:pPr>
              <a:defRPr sz="2400">
                <a:solidFill>
                  <a:srgbClr val="45288C"/>
                </a:solidFill>
              </a:defRPr>
            </a:pPr>
            <a:r>
              <a:t>kostenlos &amp; ohne Anmeldung zugänglich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Abgerundetes Rechteck 8"/>
          <p:cNvSpPr/>
          <p:nvPr/>
        </p:nvSpPr>
        <p:spPr>
          <a:xfrm>
            <a:off x="3265692" y="3253652"/>
            <a:ext cx="5616626" cy="720084"/>
          </a:xfrm>
          <a:prstGeom prst="roundRect">
            <a:avLst>
              <a:gd name="adj" fmla="val 16667"/>
            </a:avLst>
          </a:prstGeom>
          <a:solidFill>
            <a:srgbClr val="45288C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0" name="Textfeld 9"/>
          <p:cNvSpPr txBox="1"/>
          <p:nvPr/>
        </p:nvSpPr>
        <p:spPr>
          <a:xfrm>
            <a:off x="3383422" y="3413638"/>
            <a:ext cx="5381169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r>
              <a:t>Warum bloggen?</a:t>
            </a:r>
          </a:p>
        </p:txBody>
      </p:sp>
      <p:sp>
        <p:nvSpPr>
          <p:cNvPr id="91" name="Abgerundetes Rechteck 10"/>
          <p:cNvSpPr/>
          <p:nvPr/>
        </p:nvSpPr>
        <p:spPr>
          <a:xfrm>
            <a:off x="3287688" y="4133899"/>
            <a:ext cx="5616625" cy="720084"/>
          </a:xfrm>
          <a:prstGeom prst="roundRect">
            <a:avLst>
              <a:gd name="adj" fmla="val 16667"/>
            </a:avLst>
          </a:prstGeom>
          <a:solidFill>
            <a:srgbClr val="45288C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2" name="Textfeld 11"/>
          <p:cNvSpPr txBox="1"/>
          <p:nvPr/>
        </p:nvSpPr>
        <p:spPr>
          <a:xfrm>
            <a:off x="3405417" y="4309274"/>
            <a:ext cx="5381169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000">
                <a:solidFill>
                  <a:srgbClr val="FFFFFF"/>
                </a:solidFill>
              </a:defRPr>
            </a:pPr>
            <a:r>
              <a:t>Projekt</a:t>
            </a:r>
            <a:r>
              <a:rPr sz="1800"/>
              <a:t> </a:t>
            </a:r>
            <a:r>
              <a:t>IDeRBlog</a:t>
            </a:r>
            <a:r>
              <a:rPr sz="1800"/>
              <a:t> ts</a:t>
            </a:r>
          </a:p>
        </p:txBody>
      </p:sp>
      <p:sp>
        <p:nvSpPr>
          <p:cNvPr id="93" name="Abgerundetes Rechteck 12"/>
          <p:cNvSpPr/>
          <p:nvPr/>
        </p:nvSpPr>
        <p:spPr>
          <a:xfrm>
            <a:off x="3287687" y="2400527"/>
            <a:ext cx="5616626" cy="720084"/>
          </a:xfrm>
          <a:prstGeom prst="roundRect">
            <a:avLst>
              <a:gd name="adj" fmla="val 16667"/>
            </a:avLst>
          </a:prstGeom>
          <a:solidFill>
            <a:srgbClr val="45288C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>
              <a:solidFill>
                <a:srgbClr val="45288C"/>
              </a:solidFill>
            </a:endParaRPr>
          </a:p>
        </p:txBody>
      </p:sp>
      <p:sp>
        <p:nvSpPr>
          <p:cNvPr id="94" name="Textfeld 13"/>
          <p:cNvSpPr txBox="1"/>
          <p:nvPr/>
        </p:nvSpPr>
        <p:spPr>
          <a:xfrm>
            <a:off x="3383422" y="2561918"/>
            <a:ext cx="5381169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r>
              <a:rPr dirty="0" err="1"/>
              <a:t>Relevanz</a:t>
            </a:r>
            <a:r>
              <a:rPr dirty="0"/>
              <a:t> von </a:t>
            </a:r>
            <a:r>
              <a:rPr dirty="0" err="1"/>
              <a:t>Geschriebenem</a:t>
            </a:r>
            <a:endParaRPr dirty="0"/>
          </a:p>
        </p:txBody>
      </p:sp>
      <p:sp>
        <p:nvSpPr>
          <p:cNvPr id="95" name="Abgerundetes Rechteck 12"/>
          <p:cNvSpPr/>
          <p:nvPr/>
        </p:nvSpPr>
        <p:spPr>
          <a:xfrm>
            <a:off x="3287688" y="5032269"/>
            <a:ext cx="5616625" cy="720084"/>
          </a:xfrm>
          <a:prstGeom prst="roundRect">
            <a:avLst>
              <a:gd name="adj" fmla="val 16667"/>
            </a:avLst>
          </a:prstGeom>
          <a:solidFill>
            <a:srgbClr val="45288C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6" name="Textfeld 13"/>
          <p:cNvSpPr txBox="1"/>
          <p:nvPr/>
        </p:nvSpPr>
        <p:spPr>
          <a:xfrm>
            <a:off x="3405417" y="5207644"/>
            <a:ext cx="5381169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r>
              <a:t>Ziele IDerBlog ts</a:t>
            </a:r>
          </a:p>
        </p:txBody>
      </p:sp>
      <p:sp>
        <p:nvSpPr>
          <p:cNvPr id="97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3495451" cy="753927"/>
          </a:xfrm>
          <a:prstGeom prst="rect">
            <a:avLst/>
          </a:prstGeom>
        </p:spPr>
        <p:txBody>
          <a:bodyPr/>
          <a:lstStyle/>
          <a:p>
            <a:r>
              <a:rPr dirty="0" err="1">
                <a:solidFill>
                  <a:srgbClr val="45288C"/>
                </a:solidFill>
              </a:rPr>
              <a:t>Programm</a:t>
            </a:r>
            <a:endParaRPr dirty="0">
              <a:solidFill>
                <a:srgbClr val="45288C"/>
              </a:solidFill>
            </a:endParaRP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rafik 3" descr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678" y="1520647"/>
            <a:ext cx="7206159" cy="4497946"/>
          </a:xfrm>
          <a:prstGeom prst="rect">
            <a:avLst/>
          </a:prstGeom>
          <a:ln w="12700">
            <a:miter lim="400000"/>
          </a:ln>
        </p:spPr>
      </p:pic>
      <p:sp>
        <p:nvSpPr>
          <p:cNvPr id="291" name="Textfeld 3"/>
          <p:cNvSpPr txBox="1"/>
          <p:nvPr/>
        </p:nvSpPr>
        <p:spPr>
          <a:xfrm>
            <a:off x="8730777" y="1520648"/>
            <a:ext cx="3385023" cy="3406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400">
                <a:solidFill>
                  <a:srgbClr val="45288C"/>
                </a:solidFill>
              </a:defRPr>
            </a:pPr>
            <a:r>
              <a:t>Online Übungen </a:t>
            </a:r>
          </a:p>
          <a:p>
            <a:pPr>
              <a:defRPr sz="2400">
                <a:solidFill>
                  <a:srgbClr val="45288C"/>
                </a:solidFill>
              </a:defRPr>
            </a:pPr>
            <a:endParaRPr/>
          </a:p>
          <a:p>
            <a:pPr>
              <a:defRPr sz="2400">
                <a:solidFill>
                  <a:srgbClr val="45288C"/>
                </a:solidFill>
              </a:defRPr>
            </a:pPr>
            <a:r>
              <a:t>Arbeitsblätter zum Ausdrucken</a:t>
            </a:r>
          </a:p>
          <a:p>
            <a:pPr>
              <a:defRPr sz="2400">
                <a:solidFill>
                  <a:srgbClr val="45288C"/>
                </a:solidFill>
              </a:defRPr>
            </a:pPr>
            <a:endParaRPr/>
          </a:p>
          <a:p>
            <a:pPr>
              <a:defRPr sz="2400">
                <a:solidFill>
                  <a:srgbClr val="45288C"/>
                </a:solidFill>
              </a:defRPr>
            </a:pPr>
            <a:r>
              <a:t>Rechtschreibkurse</a:t>
            </a:r>
          </a:p>
          <a:p>
            <a:pPr>
              <a:defRPr sz="2400">
                <a:solidFill>
                  <a:srgbClr val="45288C"/>
                </a:solidFill>
              </a:defRPr>
            </a:pPr>
            <a:endParaRPr/>
          </a:p>
          <a:p>
            <a:pPr>
              <a:defRPr sz="2400">
                <a:solidFill>
                  <a:srgbClr val="45288C"/>
                </a:solidFill>
              </a:defRPr>
            </a:pPr>
            <a:r>
              <a:t>kostenlos &amp; ohne Anmeldung zugänglich</a:t>
            </a:r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Ellipse 3"/>
          <p:cNvSpPr/>
          <p:nvPr/>
        </p:nvSpPr>
        <p:spPr>
          <a:xfrm>
            <a:off x="2953815" y="3978586"/>
            <a:ext cx="1944219" cy="1440170"/>
          </a:xfrm>
          <a:prstGeom prst="ellipse">
            <a:avLst/>
          </a:prstGeom>
          <a:solidFill>
            <a:srgbClr val="45288C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4" name="Textfeld 4"/>
          <p:cNvSpPr txBox="1"/>
          <p:nvPr/>
        </p:nvSpPr>
        <p:spPr>
          <a:xfrm>
            <a:off x="2953815" y="4267736"/>
            <a:ext cx="1944219" cy="650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t>erhöhte Schreibmotivation</a:t>
            </a:r>
          </a:p>
        </p:txBody>
      </p:sp>
      <p:sp>
        <p:nvSpPr>
          <p:cNvPr id="295" name="Ellipse 5"/>
          <p:cNvSpPr/>
          <p:nvPr/>
        </p:nvSpPr>
        <p:spPr>
          <a:xfrm>
            <a:off x="4797423" y="2105918"/>
            <a:ext cx="1944219" cy="1440169"/>
          </a:xfrm>
          <a:prstGeom prst="ellipse">
            <a:avLst/>
          </a:prstGeom>
          <a:solidFill>
            <a:srgbClr val="45288C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6" name="Textfeld 6"/>
          <p:cNvSpPr txBox="1"/>
          <p:nvPr/>
        </p:nvSpPr>
        <p:spPr>
          <a:xfrm>
            <a:off x="4725413" y="2461951"/>
            <a:ext cx="2160245" cy="650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t>frei im Internet zugänglich</a:t>
            </a:r>
          </a:p>
        </p:txBody>
      </p:sp>
      <p:sp>
        <p:nvSpPr>
          <p:cNvPr id="297" name="Ellipse 7"/>
          <p:cNvSpPr/>
          <p:nvPr/>
        </p:nvSpPr>
        <p:spPr>
          <a:xfrm>
            <a:off x="8253807" y="3983907"/>
            <a:ext cx="1944219" cy="1440169"/>
          </a:xfrm>
          <a:prstGeom prst="ellipse">
            <a:avLst/>
          </a:prstGeom>
          <a:solidFill>
            <a:srgbClr val="45288C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8" name="Textfeld 8"/>
          <p:cNvSpPr txBox="1"/>
          <p:nvPr/>
        </p:nvSpPr>
        <p:spPr>
          <a:xfrm>
            <a:off x="8253807" y="4237001"/>
            <a:ext cx="1944219" cy="929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t>Aneignung interkulturelles Wissen</a:t>
            </a:r>
          </a:p>
        </p:txBody>
      </p:sp>
      <p:sp>
        <p:nvSpPr>
          <p:cNvPr id="299" name="Ellipse 9"/>
          <p:cNvSpPr/>
          <p:nvPr/>
        </p:nvSpPr>
        <p:spPr>
          <a:xfrm>
            <a:off x="7389710" y="2082083"/>
            <a:ext cx="1944219" cy="1440169"/>
          </a:xfrm>
          <a:prstGeom prst="ellipse">
            <a:avLst/>
          </a:prstGeom>
          <a:solidFill>
            <a:srgbClr val="45288C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0" name="Textfeld 10"/>
          <p:cNvSpPr txBox="1"/>
          <p:nvPr/>
        </p:nvSpPr>
        <p:spPr>
          <a:xfrm>
            <a:off x="7360581" y="2461925"/>
            <a:ext cx="2019761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rPr dirty="0" err="1"/>
              <a:t>selbstgesteuertes</a:t>
            </a:r>
            <a:r>
              <a:rPr dirty="0"/>
              <a:t>, </a:t>
            </a:r>
            <a:r>
              <a:rPr dirty="0" err="1"/>
              <a:t>freiwilliges</a:t>
            </a:r>
            <a:r>
              <a:rPr dirty="0"/>
              <a:t> </a:t>
            </a:r>
            <a:r>
              <a:rPr dirty="0" err="1"/>
              <a:t>Lernen</a:t>
            </a:r>
            <a:endParaRPr dirty="0"/>
          </a:p>
        </p:txBody>
      </p:sp>
      <p:sp>
        <p:nvSpPr>
          <p:cNvPr id="301" name="Ellipse 11"/>
          <p:cNvSpPr/>
          <p:nvPr/>
        </p:nvSpPr>
        <p:spPr>
          <a:xfrm>
            <a:off x="5589509" y="3983907"/>
            <a:ext cx="1944219" cy="1440169"/>
          </a:xfrm>
          <a:prstGeom prst="ellipse">
            <a:avLst/>
          </a:prstGeom>
          <a:solidFill>
            <a:srgbClr val="45288C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2" name="Textfeld 12"/>
          <p:cNvSpPr txBox="1"/>
          <p:nvPr/>
        </p:nvSpPr>
        <p:spPr>
          <a:xfrm>
            <a:off x="5589509" y="4242322"/>
            <a:ext cx="1944219" cy="929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t>erhöhte Lesekompetenz &amp; -motivation</a:t>
            </a:r>
          </a:p>
        </p:txBody>
      </p:sp>
      <p:sp>
        <p:nvSpPr>
          <p:cNvPr id="303" name="Ellipse 13"/>
          <p:cNvSpPr/>
          <p:nvPr/>
        </p:nvSpPr>
        <p:spPr>
          <a:xfrm>
            <a:off x="2378281" y="2105918"/>
            <a:ext cx="1944219" cy="1440169"/>
          </a:xfrm>
          <a:prstGeom prst="ellipse">
            <a:avLst/>
          </a:prstGeom>
          <a:solidFill>
            <a:srgbClr val="45288C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4" name="Textfeld 14"/>
          <p:cNvSpPr txBox="1"/>
          <p:nvPr/>
        </p:nvSpPr>
        <p:spPr>
          <a:xfrm>
            <a:off x="2378281" y="2364334"/>
            <a:ext cx="1944219" cy="929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t>zahlreiche Übungs-materialien</a:t>
            </a:r>
          </a:p>
        </p:txBody>
      </p: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Ziele IDeRBlog ts</a:t>
            </a:r>
          </a:p>
        </p:txBody>
      </p:sp>
      <p:pic>
        <p:nvPicPr>
          <p:cNvPr id="307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971" y="2246242"/>
            <a:ext cx="7449896" cy="38066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Ziele IDeRBlog ts</a:t>
            </a:r>
          </a:p>
        </p:txBody>
      </p:sp>
      <p:pic>
        <p:nvPicPr>
          <p:cNvPr id="310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971" y="2559102"/>
            <a:ext cx="4892469" cy="2499915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Anbindung per Single-Sign-On an die in den beteiligten Bundesländern eingeführten Identitätsmanagement-systeme an die Plattform IDeRBlog ts"/>
          <p:cNvSpPr txBox="1"/>
          <p:nvPr/>
        </p:nvSpPr>
        <p:spPr>
          <a:xfrm>
            <a:off x="6840000" y="2520000"/>
            <a:ext cx="5293827" cy="17303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r>
              <a:t>Anbindung per Single-Sign-On an die in den beteiligten Bundesländern eingeführten Identitätsmanagement-systeme an die Plattform IDeRBlog ts</a:t>
            </a:r>
          </a:p>
        </p:txBody>
      </p: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Ziele IDeRBlog ts</a:t>
            </a:r>
          </a:p>
        </p:txBody>
      </p:sp>
      <p:pic>
        <p:nvPicPr>
          <p:cNvPr id="314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971" y="2559102"/>
            <a:ext cx="4892469" cy="2499915"/>
          </a:xfrm>
          <a:prstGeom prst="rect">
            <a:avLst/>
          </a:prstGeom>
          <a:ln w="12700">
            <a:miter lim="400000"/>
          </a:ln>
        </p:spPr>
      </p:pic>
      <p:sp>
        <p:nvSpPr>
          <p:cNvPr id="315" name="Anbindung per Single-Sign-On an die in den beteiligten Bundesländern eingeführten Identitätsmanagementsysteme an die Plattform IDeRBlog ts…"/>
          <p:cNvSpPr txBox="1"/>
          <p:nvPr/>
        </p:nvSpPr>
        <p:spPr>
          <a:xfrm>
            <a:off x="6840000" y="2520000"/>
            <a:ext cx="5293827" cy="19674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Anbindung</a:t>
            </a:r>
            <a:r>
              <a:rPr dirty="0">
                <a:solidFill>
                  <a:srgbClr val="45288C"/>
                </a:solidFill>
              </a:rPr>
              <a:t> per Single-Sign-On an die in den </a:t>
            </a:r>
            <a:r>
              <a:rPr dirty="0" err="1">
                <a:solidFill>
                  <a:srgbClr val="45288C"/>
                </a:solidFill>
              </a:rPr>
              <a:t>beteiligten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Bundesländern</a:t>
            </a:r>
            <a:endParaRPr dirty="0">
              <a:solidFill>
                <a:srgbClr val="45288C"/>
              </a:solidFill>
            </a:endParaRPr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eingeführten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Identitätsmanagementsysteme</a:t>
            </a:r>
            <a:r>
              <a:rPr dirty="0">
                <a:solidFill>
                  <a:srgbClr val="45288C"/>
                </a:solidFill>
              </a:rPr>
              <a:t> an die Plattform </a:t>
            </a:r>
            <a:r>
              <a:rPr dirty="0" err="1">
                <a:solidFill>
                  <a:srgbClr val="45288C"/>
                </a:solidFill>
              </a:rPr>
              <a:t>IDeRBlog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ts</a:t>
            </a:r>
            <a:endParaRPr dirty="0">
              <a:solidFill>
                <a:srgbClr val="45288C"/>
              </a:solidFill>
            </a:endParaRPr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endParaRPr dirty="0"/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dirty="0" err="1"/>
              <a:t>Weiterentwicklung</a:t>
            </a:r>
            <a:r>
              <a:rPr dirty="0"/>
              <a:t> und </a:t>
            </a:r>
            <a:r>
              <a:rPr dirty="0" err="1"/>
              <a:t>Umgestaltung</a:t>
            </a:r>
            <a:r>
              <a:rPr dirty="0"/>
              <a:t> des User Interface (</a:t>
            </a:r>
            <a:r>
              <a:rPr dirty="0" err="1"/>
              <a:t>Benutzerober-fläche</a:t>
            </a:r>
            <a:r>
              <a:rPr dirty="0"/>
              <a:t>)</a:t>
            </a:r>
          </a:p>
        </p:txBody>
      </p:sp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Ziele IDeRBlog ts</a:t>
            </a:r>
          </a:p>
        </p:txBody>
      </p:sp>
      <p:pic>
        <p:nvPicPr>
          <p:cNvPr id="318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971" y="2559102"/>
            <a:ext cx="4892469" cy="2499915"/>
          </a:xfrm>
          <a:prstGeom prst="rect">
            <a:avLst/>
          </a:prstGeom>
          <a:ln w="12700">
            <a:miter lim="400000"/>
          </a:ln>
        </p:spPr>
      </p:pic>
      <p:sp>
        <p:nvSpPr>
          <p:cNvPr id="319" name="Anbindung per Single-Sign-On an die in den beteiligten Bundesländern eingeführten Identitätsmanagementsysteme an die Plattform IDeRBlog ts…"/>
          <p:cNvSpPr txBox="1"/>
          <p:nvPr/>
        </p:nvSpPr>
        <p:spPr>
          <a:xfrm>
            <a:off x="6840000" y="2520000"/>
            <a:ext cx="5293827" cy="17550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Anbindung</a:t>
            </a:r>
            <a:r>
              <a:rPr dirty="0">
                <a:solidFill>
                  <a:srgbClr val="45288C"/>
                </a:solidFill>
              </a:rPr>
              <a:t> per Single-Sign-On an die in den </a:t>
            </a:r>
            <a:r>
              <a:rPr dirty="0" err="1">
                <a:solidFill>
                  <a:srgbClr val="45288C"/>
                </a:solidFill>
              </a:rPr>
              <a:t>beteiligten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Bundesländern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eingeführten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Identitätsmanagementsysteme</a:t>
            </a:r>
            <a:r>
              <a:rPr dirty="0">
                <a:solidFill>
                  <a:srgbClr val="45288C"/>
                </a:solidFill>
              </a:rPr>
              <a:t> an die Plattform </a:t>
            </a:r>
            <a:r>
              <a:rPr dirty="0" err="1">
                <a:solidFill>
                  <a:srgbClr val="45288C"/>
                </a:solidFill>
              </a:rPr>
              <a:t>IDeRBlog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ts</a:t>
            </a: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Weiterentwicklung</a:t>
            </a:r>
            <a:r>
              <a:rPr dirty="0">
                <a:solidFill>
                  <a:srgbClr val="45288C"/>
                </a:solidFill>
              </a:rPr>
              <a:t> und </a:t>
            </a:r>
            <a:r>
              <a:rPr dirty="0" err="1">
                <a:solidFill>
                  <a:srgbClr val="45288C"/>
                </a:solidFill>
              </a:rPr>
              <a:t>Umgestaltung</a:t>
            </a:r>
            <a:r>
              <a:rPr dirty="0">
                <a:solidFill>
                  <a:srgbClr val="45288C"/>
                </a:solidFill>
              </a:rPr>
              <a:t> des User Interface (</a:t>
            </a:r>
            <a:r>
              <a:rPr dirty="0" err="1">
                <a:solidFill>
                  <a:srgbClr val="45288C"/>
                </a:solidFill>
              </a:rPr>
              <a:t>Benutzerober-fläche</a:t>
            </a:r>
            <a:r>
              <a:rPr dirty="0">
                <a:solidFill>
                  <a:srgbClr val="45288C"/>
                </a:solidFill>
              </a:rPr>
              <a:t>)</a:t>
            </a: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endParaRPr dirty="0"/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dirty="0" err="1"/>
              <a:t>Erweiterung</a:t>
            </a:r>
            <a:r>
              <a:rPr dirty="0"/>
              <a:t> des </a:t>
            </a:r>
            <a:r>
              <a:rPr dirty="0" err="1"/>
              <a:t>Wörterbuchs</a:t>
            </a:r>
            <a:endParaRPr dirty="0"/>
          </a:p>
        </p:txBody>
      </p:sp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dirty="0" err="1"/>
              <a:t>Ziele</a:t>
            </a:r>
            <a:r>
              <a:rPr dirty="0"/>
              <a:t> </a:t>
            </a:r>
            <a:r>
              <a:rPr dirty="0" err="1"/>
              <a:t>IDeRBlog</a:t>
            </a:r>
            <a:r>
              <a:rPr dirty="0"/>
              <a:t> </a:t>
            </a:r>
            <a:r>
              <a:rPr dirty="0" err="1"/>
              <a:t>ts</a:t>
            </a:r>
            <a:endParaRPr dirty="0"/>
          </a:p>
        </p:txBody>
      </p:sp>
      <p:pic>
        <p:nvPicPr>
          <p:cNvPr id="322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971" y="2559102"/>
            <a:ext cx="4892469" cy="2499915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Anbindung per Single-Sign-On an die in den beteiligten Bundesländern eingeführten Identitätsmanagementsysteme an die Plattform IDeRBlog ts…"/>
          <p:cNvSpPr txBox="1"/>
          <p:nvPr/>
        </p:nvSpPr>
        <p:spPr>
          <a:xfrm>
            <a:off x="6840000" y="2520000"/>
            <a:ext cx="5293827" cy="21798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Anbindung</a:t>
            </a:r>
            <a:r>
              <a:rPr dirty="0">
                <a:solidFill>
                  <a:srgbClr val="45288C"/>
                </a:solidFill>
              </a:rPr>
              <a:t> per Single-Sign-On an die in den </a:t>
            </a:r>
            <a:r>
              <a:rPr dirty="0" err="1">
                <a:solidFill>
                  <a:srgbClr val="45288C"/>
                </a:solidFill>
              </a:rPr>
              <a:t>beteiligten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Bundesländern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eingeführten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Identitätsmanagementsysteme</a:t>
            </a:r>
            <a:r>
              <a:rPr dirty="0">
                <a:solidFill>
                  <a:srgbClr val="45288C"/>
                </a:solidFill>
              </a:rPr>
              <a:t> an die Plattform </a:t>
            </a:r>
            <a:r>
              <a:rPr dirty="0" err="1">
                <a:solidFill>
                  <a:srgbClr val="45288C"/>
                </a:solidFill>
              </a:rPr>
              <a:t>IDeRBlog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ts</a:t>
            </a: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Weiterentwicklung</a:t>
            </a:r>
            <a:r>
              <a:rPr dirty="0">
                <a:solidFill>
                  <a:srgbClr val="45288C"/>
                </a:solidFill>
              </a:rPr>
              <a:t> und </a:t>
            </a:r>
            <a:r>
              <a:rPr dirty="0" err="1">
                <a:solidFill>
                  <a:srgbClr val="45288C"/>
                </a:solidFill>
              </a:rPr>
              <a:t>Umgestaltung</a:t>
            </a:r>
            <a:r>
              <a:rPr dirty="0">
                <a:solidFill>
                  <a:srgbClr val="45288C"/>
                </a:solidFill>
              </a:rPr>
              <a:t> des User Interface (</a:t>
            </a:r>
            <a:r>
              <a:rPr dirty="0" err="1">
                <a:solidFill>
                  <a:srgbClr val="45288C"/>
                </a:solidFill>
              </a:rPr>
              <a:t>Benutzerober-fläche</a:t>
            </a:r>
            <a:r>
              <a:rPr dirty="0">
                <a:solidFill>
                  <a:srgbClr val="45288C"/>
                </a:solidFill>
              </a:rPr>
              <a:t>)</a:t>
            </a: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Erweiterung</a:t>
            </a:r>
            <a:r>
              <a:rPr dirty="0">
                <a:solidFill>
                  <a:srgbClr val="45288C"/>
                </a:solidFill>
              </a:rPr>
              <a:t> des </a:t>
            </a:r>
            <a:r>
              <a:rPr dirty="0" err="1">
                <a:solidFill>
                  <a:srgbClr val="45288C"/>
                </a:solidFill>
              </a:rPr>
              <a:t>Wörterbuchs</a:t>
            </a: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endParaRPr dirty="0"/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dirty="0" err="1"/>
              <a:t>Evaluationen</a:t>
            </a:r>
            <a:endParaRPr dirty="0"/>
          </a:p>
        </p:txBody>
      </p: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dirty="0" err="1"/>
              <a:t>Ziele</a:t>
            </a:r>
            <a:r>
              <a:rPr dirty="0"/>
              <a:t> </a:t>
            </a:r>
            <a:r>
              <a:rPr dirty="0" err="1"/>
              <a:t>IDeRBlog</a:t>
            </a:r>
            <a:r>
              <a:rPr dirty="0"/>
              <a:t> </a:t>
            </a:r>
            <a:r>
              <a:rPr dirty="0" err="1"/>
              <a:t>ts</a:t>
            </a:r>
            <a:endParaRPr dirty="0"/>
          </a:p>
        </p:txBody>
      </p:sp>
      <p:pic>
        <p:nvPicPr>
          <p:cNvPr id="326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971" y="2559102"/>
            <a:ext cx="4892469" cy="2499915"/>
          </a:xfrm>
          <a:prstGeom prst="rect">
            <a:avLst/>
          </a:prstGeom>
          <a:ln w="12700">
            <a:miter lim="400000"/>
          </a:ln>
        </p:spPr>
      </p:pic>
      <p:sp>
        <p:nvSpPr>
          <p:cNvPr id="327" name="Anbindung per Single-Sign-On an die in den beteiligten Bundesländern eingeführten Identitätsmanagementsysteme an die Plattform IDeRBlog ts…"/>
          <p:cNvSpPr txBox="1"/>
          <p:nvPr/>
        </p:nvSpPr>
        <p:spPr>
          <a:xfrm>
            <a:off x="6840000" y="2520000"/>
            <a:ext cx="5293827" cy="2604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Anbindung</a:t>
            </a:r>
            <a:r>
              <a:rPr dirty="0">
                <a:solidFill>
                  <a:srgbClr val="45288C"/>
                </a:solidFill>
              </a:rPr>
              <a:t> per Single-Sign-On an die in den </a:t>
            </a:r>
            <a:r>
              <a:rPr dirty="0" err="1">
                <a:solidFill>
                  <a:srgbClr val="45288C"/>
                </a:solidFill>
              </a:rPr>
              <a:t>beteiligten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Bundesländern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eingeführten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Identitätsmanagementsysteme</a:t>
            </a:r>
            <a:r>
              <a:rPr dirty="0">
                <a:solidFill>
                  <a:srgbClr val="45288C"/>
                </a:solidFill>
              </a:rPr>
              <a:t> an die Plattform </a:t>
            </a:r>
            <a:r>
              <a:rPr dirty="0" err="1">
                <a:solidFill>
                  <a:srgbClr val="45288C"/>
                </a:solidFill>
              </a:rPr>
              <a:t>IDeRBlog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ts</a:t>
            </a: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Weiterentwicklung</a:t>
            </a:r>
            <a:r>
              <a:rPr dirty="0">
                <a:solidFill>
                  <a:srgbClr val="45288C"/>
                </a:solidFill>
              </a:rPr>
              <a:t> und </a:t>
            </a:r>
            <a:r>
              <a:rPr dirty="0" err="1">
                <a:solidFill>
                  <a:srgbClr val="45288C"/>
                </a:solidFill>
              </a:rPr>
              <a:t>Umgestaltung</a:t>
            </a:r>
            <a:r>
              <a:rPr dirty="0">
                <a:solidFill>
                  <a:srgbClr val="45288C"/>
                </a:solidFill>
              </a:rPr>
              <a:t> des User Interface (</a:t>
            </a:r>
            <a:r>
              <a:rPr dirty="0" err="1">
                <a:solidFill>
                  <a:srgbClr val="45288C"/>
                </a:solidFill>
              </a:rPr>
              <a:t>Benutzerober-fläche</a:t>
            </a:r>
            <a:r>
              <a:rPr dirty="0">
                <a:solidFill>
                  <a:srgbClr val="45288C"/>
                </a:solidFill>
              </a:rPr>
              <a:t>)</a:t>
            </a: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Erweiterung</a:t>
            </a:r>
            <a:r>
              <a:rPr dirty="0">
                <a:solidFill>
                  <a:srgbClr val="45288C"/>
                </a:solidFill>
              </a:rPr>
              <a:t> des </a:t>
            </a:r>
            <a:r>
              <a:rPr dirty="0" err="1">
                <a:solidFill>
                  <a:srgbClr val="45288C"/>
                </a:solidFill>
              </a:rPr>
              <a:t>Wörterbuchs</a:t>
            </a: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Evaluationen</a:t>
            </a: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endParaRPr dirty="0"/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dirty="0" err="1"/>
              <a:t>Wissenschaftliche</a:t>
            </a:r>
            <a:r>
              <a:rPr dirty="0"/>
              <a:t> </a:t>
            </a:r>
            <a:r>
              <a:rPr dirty="0" err="1"/>
              <a:t>Begleitung</a:t>
            </a:r>
            <a:endParaRPr dirty="0"/>
          </a:p>
        </p:txBody>
      </p:sp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Fragen und Anmerkungen?</a:t>
            </a:r>
          </a:p>
        </p:txBody>
      </p:sp>
      <p:sp>
        <p:nvSpPr>
          <p:cNvPr id="330" name="Textfeld 19"/>
          <p:cNvSpPr txBox="1"/>
          <p:nvPr/>
        </p:nvSpPr>
        <p:spPr>
          <a:xfrm>
            <a:off x="4374815" y="2864041"/>
            <a:ext cx="3672413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000" b="1">
                <a:solidFill>
                  <a:srgbClr val="45288C"/>
                </a:solidFill>
              </a:defRPr>
            </a:pPr>
            <a:endParaRPr dirty="0"/>
          </a:p>
          <a:p>
            <a:pPr>
              <a:defRPr sz="2000" b="1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defRPr>
            </a:pPr>
            <a:r>
              <a:rPr dirty="0">
                <a:solidFill>
                  <a:srgbClr val="45288C"/>
                </a:solidFill>
              </a:rPr>
              <a:t>info@iderblog.eu </a:t>
            </a:r>
          </a:p>
        </p:txBody>
      </p:sp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Titel 5"/>
          <p:cNvSpPr txBox="1">
            <a:spLocks noGrp="1"/>
          </p:cNvSpPr>
          <p:nvPr>
            <p:ph type="ctrTitle"/>
          </p:nvPr>
        </p:nvSpPr>
        <p:spPr>
          <a:xfrm>
            <a:off x="2135561" y="2708917"/>
            <a:ext cx="7772401" cy="147003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5288C"/>
                </a:solidFill>
              </a:defRPr>
            </a:lvl1pPr>
          </a:lstStyle>
          <a:p>
            <a:r>
              <a:rPr dirty="0" err="1"/>
              <a:t>Vielen</a:t>
            </a:r>
            <a:r>
              <a:rPr dirty="0"/>
              <a:t> Dank für </a:t>
            </a:r>
            <a:r>
              <a:rPr lang="de-DE" dirty="0" err="1"/>
              <a:t>Ih</a:t>
            </a:r>
            <a:r>
              <a:rPr dirty="0"/>
              <a:t>re </a:t>
            </a:r>
            <a:r>
              <a:rPr dirty="0" err="1"/>
              <a:t>Aufmerksamkeit</a:t>
            </a:r>
            <a:endParaRPr dirty="0"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 sz="2700">
                <a:solidFill>
                  <a:srgbClr val="45288C"/>
                </a:solidFill>
              </a:defRPr>
            </a:lvl1pPr>
          </a:lstStyle>
          <a:p>
            <a:r>
              <a:t>Schreiben in der Schule</a:t>
            </a:r>
          </a:p>
        </p:txBody>
      </p:sp>
      <p:pic>
        <p:nvPicPr>
          <p:cNvPr id="100" name="Grafik 5" descr="Grafik 5"/>
          <p:cNvPicPr>
            <a:picLocks noChangeAspect="1"/>
          </p:cNvPicPr>
          <p:nvPr/>
        </p:nvPicPr>
        <p:blipFill>
          <a:blip r:embed="rId2"/>
          <a:srcRect r="12696" b="6727"/>
          <a:stretch>
            <a:fillRect/>
          </a:stretch>
        </p:blipFill>
        <p:spPr>
          <a:xfrm rot="5400000">
            <a:off x="5343066" y="2078949"/>
            <a:ext cx="4351654" cy="348695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Titel 5"/>
          <p:cNvSpPr txBox="1">
            <a:spLocks noGrp="1"/>
          </p:cNvSpPr>
          <p:nvPr>
            <p:ph type="ctrTitle"/>
          </p:nvPr>
        </p:nvSpPr>
        <p:spPr>
          <a:xfrm>
            <a:off x="2209799" y="1844212"/>
            <a:ext cx="7772401" cy="147003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5288C"/>
                </a:solidFill>
              </a:defRPr>
            </a:lvl1pPr>
          </a:lstStyle>
          <a:p>
            <a:r>
              <a:t>Bildnachweis</a:t>
            </a:r>
          </a:p>
        </p:txBody>
      </p:sp>
      <p:sp>
        <p:nvSpPr>
          <p:cNvPr id="335" name="Inhaltsplatzhalter 2"/>
          <p:cNvSpPr txBox="1">
            <a:spLocks noGrp="1"/>
          </p:cNvSpPr>
          <p:nvPr>
            <p:ph type="subTitle" sz="quarter" idx="1"/>
          </p:nvPr>
        </p:nvSpPr>
        <p:spPr>
          <a:xfrm>
            <a:off x="1981199" y="3314243"/>
            <a:ext cx="8229601" cy="1719472"/>
          </a:xfrm>
          <a:prstGeom prst="rect">
            <a:avLst/>
          </a:prstGeom>
        </p:spPr>
        <p:txBody>
          <a:bodyPr/>
          <a:lstStyle/>
          <a:p>
            <a:pPr algn="ctr">
              <a:defRPr sz="2400">
                <a:solidFill>
                  <a:srgbClr val="45288C"/>
                </a:solidFill>
              </a:defRPr>
            </a:pPr>
            <a:r>
              <a:t>Wenn nicht anders angegeben handelt es sich bei den Bildern um Screenshots der Seite IDeRBlog.eu</a:t>
            </a:r>
          </a:p>
          <a:p>
            <a:pPr algn="ctr">
              <a:defRPr sz="2400">
                <a:solidFill>
                  <a:srgbClr val="45288C"/>
                </a:solidFill>
              </a:defRPr>
            </a:pPr>
            <a:endParaRPr/>
          </a:p>
          <a:p>
            <a:pPr algn="ctr">
              <a:defRPr sz="2400">
                <a:solidFill>
                  <a:srgbClr val="45288C"/>
                </a:solidFill>
              </a:defRPr>
            </a:pPr>
            <a:r>
              <a:t>Diese stehen unter Creative Commons Lizenz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BCDAB9B-23B1-BCBA-56F8-53C9FD33F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745" y="5070586"/>
            <a:ext cx="2402148" cy="40035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Inhaltsplatzhalter 3" descr="Inhaltsplatzhalt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7958" y="1615735"/>
            <a:ext cx="2720284" cy="44259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3" name="Grafik 5" descr="Grafik 5"/>
          <p:cNvPicPr>
            <a:picLocks noChangeAspect="1"/>
          </p:cNvPicPr>
          <p:nvPr/>
        </p:nvPicPr>
        <p:blipFill>
          <a:blip r:embed="rId3"/>
          <a:srcRect r="12698" b="6726"/>
          <a:stretch>
            <a:fillRect/>
          </a:stretch>
        </p:blipFill>
        <p:spPr>
          <a:xfrm rot="5400000">
            <a:off x="5656284" y="2055618"/>
            <a:ext cx="4425786" cy="3546357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Gerader Verbinder 7"/>
          <p:cNvSpPr/>
          <p:nvPr/>
        </p:nvSpPr>
        <p:spPr>
          <a:xfrm>
            <a:off x="7613153" y="2322482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05" name="Gerader Verbinder 8"/>
          <p:cNvSpPr/>
          <p:nvPr/>
        </p:nvSpPr>
        <p:spPr>
          <a:xfrm>
            <a:off x="8591647" y="2303043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06" name="Gerader Verbinder 10"/>
          <p:cNvSpPr/>
          <p:nvPr/>
        </p:nvSpPr>
        <p:spPr>
          <a:xfrm>
            <a:off x="7253110" y="2552329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07" name="Gerader Verbinder 11"/>
          <p:cNvSpPr/>
          <p:nvPr/>
        </p:nvSpPr>
        <p:spPr>
          <a:xfrm>
            <a:off x="7829177" y="2569691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08" name="Gerader Verbinder 12"/>
          <p:cNvSpPr/>
          <p:nvPr/>
        </p:nvSpPr>
        <p:spPr>
          <a:xfrm>
            <a:off x="8261222" y="2826538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09" name="Gerader Verbinder 13"/>
          <p:cNvSpPr/>
          <p:nvPr/>
        </p:nvSpPr>
        <p:spPr>
          <a:xfrm>
            <a:off x="7829177" y="3114571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0" name="Gerader Verbinder 14"/>
          <p:cNvSpPr/>
          <p:nvPr/>
        </p:nvSpPr>
        <p:spPr>
          <a:xfrm>
            <a:off x="7325121" y="3402603"/>
            <a:ext cx="432050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1" name="Gerader Verbinder 15"/>
          <p:cNvSpPr/>
          <p:nvPr/>
        </p:nvSpPr>
        <p:spPr>
          <a:xfrm>
            <a:off x="8467270" y="3340091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2" name="Gerader Verbinder 16"/>
          <p:cNvSpPr/>
          <p:nvPr/>
        </p:nvSpPr>
        <p:spPr>
          <a:xfrm>
            <a:off x="6821064" y="3618627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3" name="Gerader Verbinder 17"/>
          <p:cNvSpPr/>
          <p:nvPr/>
        </p:nvSpPr>
        <p:spPr>
          <a:xfrm>
            <a:off x="8477246" y="3834650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4" name="Gerader Verbinder 18"/>
          <p:cNvSpPr/>
          <p:nvPr/>
        </p:nvSpPr>
        <p:spPr>
          <a:xfrm>
            <a:off x="8045201" y="4194690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5" name="Gerader Verbinder 19"/>
          <p:cNvSpPr/>
          <p:nvPr/>
        </p:nvSpPr>
        <p:spPr>
          <a:xfrm>
            <a:off x="8587458" y="4186825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6" name="Gerader Verbinder 20"/>
          <p:cNvSpPr/>
          <p:nvPr/>
        </p:nvSpPr>
        <p:spPr>
          <a:xfrm>
            <a:off x="6965080" y="4410714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7" name="Gerader Verbinder 21"/>
          <p:cNvSpPr/>
          <p:nvPr/>
        </p:nvSpPr>
        <p:spPr>
          <a:xfrm>
            <a:off x="8683294" y="4698746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8" name="Gerader Verbinder 22"/>
          <p:cNvSpPr/>
          <p:nvPr/>
        </p:nvSpPr>
        <p:spPr>
          <a:xfrm>
            <a:off x="7502231" y="4986778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9" name="Gerader Verbinder 23"/>
          <p:cNvSpPr/>
          <p:nvPr/>
        </p:nvSpPr>
        <p:spPr>
          <a:xfrm>
            <a:off x="6442033" y="5274809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20" name="Gerader Verbinder 24"/>
          <p:cNvSpPr/>
          <p:nvPr/>
        </p:nvSpPr>
        <p:spPr>
          <a:xfrm>
            <a:off x="8477246" y="5266945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21" name="Gerader Verbinder 25"/>
          <p:cNvSpPr/>
          <p:nvPr/>
        </p:nvSpPr>
        <p:spPr>
          <a:xfrm>
            <a:off x="6908806" y="5562844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22" name="Gerader Verbinder 26"/>
          <p:cNvSpPr/>
          <p:nvPr/>
        </p:nvSpPr>
        <p:spPr>
          <a:xfrm>
            <a:off x="8713830" y="5490836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23" name="Textfeld 27"/>
          <p:cNvSpPr txBox="1"/>
          <p:nvPr/>
        </p:nvSpPr>
        <p:spPr>
          <a:xfrm>
            <a:off x="9161119" y="1953151"/>
            <a:ext cx="17824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24" name="Textfeld 28"/>
          <p:cNvSpPr txBox="1"/>
          <p:nvPr/>
        </p:nvSpPr>
        <p:spPr>
          <a:xfrm>
            <a:off x="9313519" y="1953151"/>
            <a:ext cx="17824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25" name="Textfeld 29"/>
          <p:cNvSpPr txBox="1"/>
          <p:nvPr/>
        </p:nvSpPr>
        <p:spPr>
          <a:xfrm>
            <a:off x="9171038" y="2241184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26" name="Textfeld 30"/>
          <p:cNvSpPr txBox="1"/>
          <p:nvPr/>
        </p:nvSpPr>
        <p:spPr>
          <a:xfrm>
            <a:off x="9313519" y="2241184"/>
            <a:ext cx="17824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27" name="Textfeld 31"/>
          <p:cNvSpPr txBox="1"/>
          <p:nvPr/>
        </p:nvSpPr>
        <p:spPr>
          <a:xfrm>
            <a:off x="9459070" y="2241184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28" name="Textfeld 32"/>
          <p:cNvSpPr txBox="1"/>
          <p:nvPr/>
        </p:nvSpPr>
        <p:spPr>
          <a:xfrm>
            <a:off x="9171038" y="2529216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29" name="Textfeld 33"/>
          <p:cNvSpPr txBox="1"/>
          <p:nvPr/>
        </p:nvSpPr>
        <p:spPr>
          <a:xfrm>
            <a:off x="9171038" y="2745240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30" name="Textfeld 34"/>
          <p:cNvSpPr txBox="1"/>
          <p:nvPr/>
        </p:nvSpPr>
        <p:spPr>
          <a:xfrm>
            <a:off x="9171038" y="3033270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31" name="Textfeld 35"/>
          <p:cNvSpPr txBox="1"/>
          <p:nvPr/>
        </p:nvSpPr>
        <p:spPr>
          <a:xfrm>
            <a:off x="9313519" y="3033270"/>
            <a:ext cx="52579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32" name="Textfeld 36"/>
          <p:cNvSpPr txBox="1"/>
          <p:nvPr/>
        </p:nvSpPr>
        <p:spPr>
          <a:xfrm>
            <a:off x="9171038" y="3321303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33" name="Textfeld 37"/>
          <p:cNvSpPr txBox="1"/>
          <p:nvPr/>
        </p:nvSpPr>
        <p:spPr>
          <a:xfrm>
            <a:off x="9171038" y="3537327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34" name="Textfeld 38"/>
          <p:cNvSpPr txBox="1"/>
          <p:nvPr/>
        </p:nvSpPr>
        <p:spPr>
          <a:xfrm>
            <a:off x="9171038" y="3825359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35" name="Textfeld 39"/>
          <p:cNvSpPr txBox="1"/>
          <p:nvPr/>
        </p:nvSpPr>
        <p:spPr>
          <a:xfrm>
            <a:off x="9313519" y="3825359"/>
            <a:ext cx="52579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36" name="Textfeld 40"/>
          <p:cNvSpPr txBox="1"/>
          <p:nvPr/>
        </p:nvSpPr>
        <p:spPr>
          <a:xfrm>
            <a:off x="9171038" y="4113391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37" name="Textfeld 41"/>
          <p:cNvSpPr txBox="1"/>
          <p:nvPr/>
        </p:nvSpPr>
        <p:spPr>
          <a:xfrm>
            <a:off x="9171038" y="4329414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38" name="Textfeld 42"/>
          <p:cNvSpPr txBox="1"/>
          <p:nvPr/>
        </p:nvSpPr>
        <p:spPr>
          <a:xfrm>
            <a:off x="9171038" y="4626738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39" name="Textfeld 43"/>
          <p:cNvSpPr txBox="1"/>
          <p:nvPr/>
        </p:nvSpPr>
        <p:spPr>
          <a:xfrm>
            <a:off x="9171038" y="4905478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40" name="Textfeld 44"/>
          <p:cNvSpPr txBox="1"/>
          <p:nvPr/>
        </p:nvSpPr>
        <p:spPr>
          <a:xfrm>
            <a:off x="9313519" y="4905478"/>
            <a:ext cx="17824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41" name="Textfeld 45"/>
          <p:cNvSpPr txBox="1"/>
          <p:nvPr/>
        </p:nvSpPr>
        <p:spPr>
          <a:xfrm>
            <a:off x="9313519" y="5193510"/>
            <a:ext cx="17824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42" name="Textfeld 46"/>
          <p:cNvSpPr txBox="1"/>
          <p:nvPr/>
        </p:nvSpPr>
        <p:spPr>
          <a:xfrm>
            <a:off x="9171038" y="5193510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Inhaltsplatzhalter 3" descr="Inhaltsplatzhalt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5857" y="1580943"/>
            <a:ext cx="2720285" cy="44259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/>
          <a:p>
            <a:pPr defTabSz="850391">
              <a:defRPr sz="2511">
                <a:solidFill>
                  <a:srgbClr val="45288C"/>
                </a:solidFill>
              </a:defRPr>
            </a:pPr>
            <a:r>
              <a:t>und </a:t>
            </a:r>
            <a:br/>
            <a:r>
              <a:t>dann?</a:t>
            </a:r>
          </a:p>
        </p:txBody>
      </p:sp>
      <p:pic>
        <p:nvPicPr>
          <p:cNvPr id="147" name="Grafik 5" descr="Grafik 5"/>
          <p:cNvPicPr>
            <a:picLocks noChangeAspect="1"/>
          </p:cNvPicPr>
          <p:nvPr/>
        </p:nvPicPr>
        <p:blipFill>
          <a:blip r:embed="rId2"/>
          <a:srcRect r="12696" b="6727"/>
          <a:stretch>
            <a:fillRect/>
          </a:stretch>
        </p:blipFill>
        <p:spPr>
          <a:xfrm rot="5400000">
            <a:off x="2859402" y="2078947"/>
            <a:ext cx="4351654" cy="348695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Grafik 4" descr="Grafik 4"/>
          <p:cNvPicPr>
            <a:picLocks noChangeAspect="1"/>
          </p:cNvPicPr>
          <p:nvPr/>
        </p:nvPicPr>
        <p:blipFill>
          <a:blip r:embed="rId2"/>
          <a:srcRect r="12698" b="6726"/>
          <a:stretch>
            <a:fillRect/>
          </a:stretch>
        </p:blipFill>
        <p:spPr>
          <a:xfrm rot="5400000">
            <a:off x="6570684" y="2086315"/>
            <a:ext cx="4425786" cy="3546357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Gerader Verbinder 7"/>
          <p:cNvSpPr/>
          <p:nvPr/>
        </p:nvSpPr>
        <p:spPr>
          <a:xfrm>
            <a:off x="8527553" y="2353178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0" name="Gerader Verbinder 8"/>
          <p:cNvSpPr/>
          <p:nvPr/>
        </p:nvSpPr>
        <p:spPr>
          <a:xfrm>
            <a:off x="9506047" y="2333739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1" name="Gerader Verbinder 10"/>
          <p:cNvSpPr/>
          <p:nvPr/>
        </p:nvSpPr>
        <p:spPr>
          <a:xfrm>
            <a:off x="8167510" y="2583025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2" name="Gerader Verbinder 11"/>
          <p:cNvSpPr/>
          <p:nvPr/>
        </p:nvSpPr>
        <p:spPr>
          <a:xfrm>
            <a:off x="8743577" y="2600387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3" name="Gerader Verbinder 12"/>
          <p:cNvSpPr/>
          <p:nvPr/>
        </p:nvSpPr>
        <p:spPr>
          <a:xfrm>
            <a:off x="9175622" y="2857235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4" name="Gerader Verbinder 13"/>
          <p:cNvSpPr/>
          <p:nvPr/>
        </p:nvSpPr>
        <p:spPr>
          <a:xfrm>
            <a:off x="8743577" y="3145268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5" name="Gerader Verbinder 14"/>
          <p:cNvSpPr/>
          <p:nvPr/>
        </p:nvSpPr>
        <p:spPr>
          <a:xfrm>
            <a:off x="8239521" y="3433299"/>
            <a:ext cx="432050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6" name="Gerader Verbinder 15"/>
          <p:cNvSpPr/>
          <p:nvPr/>
        </p:nvSpPr>
        <p:spPr>
          <a:xfrm>
            <a:off x="9381670" y="3370788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7" name="Gerader Verbinder 16"/>
          <p:cNvSpPr/>
          <p:nvPr/>
        </p:nvSpPr>
        <p:spPr>
          <a:xfrm>
            <a:off x="7735464" y="3649323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8" name="Gerader Verbinder 17"/>
          <p:cNvSpPr/>
          <p:nvPr/>
        </p:nvSpPr>
        <p:spPr>
          <a:xfrm>
            <a:off x="9391646" y="3865347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9" name="Gerader Verbinder 18"/>
          <p:cNvSpPr/>
          <p:nvPr/>
        </p:nvSpPr>
        <p:spPr>
          <a:xfrm>
            <a:off x="8959601" y="4225387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0" name="Gerader Verbinder 19"/>
          <p:cNvSpPr/>
          <p:nvPr/>
        </p:nvSpPr>
        <p:spPr>
          <a:xfrm>
            <a:off x="9501858" y="4217522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1" name="Gerader Verbinder 20"/>
          <p:cNvSpPr/>
          <p:nvPr/>
        </p:nvSpPr>
        <p:spPr>
          <a:xfrm>
            <a:off x="7879480" y="4441411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2" name="Gerader Verbinder 21"/>
          <p:cNvSpPr/>
          <p:nvPr/>
        </p:nvSpPr>
        <p:spPr>
          <a:xfrm>
            <a:off x="9597694" y="4729441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3" name="Gerader Verbinder 22"/>
          <p:cNvSpPr/>
          <p:nvPr/>
        </p:nvSpPr>
        <p:spPr>
          <a:xfrm>
            <a:off x="8416631" y="5017474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4" name="Gerader Verbinder 23"/>
          <p:cNvSpPr/>
          <p:nvPr/>
        </p:nvSpPr>
        <p:spPr>
          <a:xfrm>
            <a:off x="7356433" y="5305506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5" name="Gerader Verbinder 24"/>
          <p:cNvSpPr/>
          <p:nvPr/>
        </p:nvSpPr>
        <p:spPr>
          <a:xfrm>
            <a:off x="9391646" y="5297641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6" name="Gerader Verbinder 25"/>
          <p:cNvSpPr/>
          <p:nvPr/>
        </p:nvSpPr>
        <p:spPr>
          <a:xfrm>
            <a:off x="7823206" y="5593540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7" name="Gerader Verbinder 26"/>
          <p:cNvSpPr/>
          <p:nvPr/>
        </p:nvSpPr>
        <p:spPr>
          <a:xfrm>
            <a:off x="9628230" y="5521532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8" name="Textfeld 27"/>
          <p:cNvSpPr txBox="1"/>
          <p:nvPr/>
        </p:nvSpPr>
        <p:spPr>
          <a:xfrm>
            <a:off x="10075519" y="1983848"/>
            <a:ext cx="17824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69" name="Textfeld 28"/>
          <p:cNvSpPr txBox="1"/>
          <p:nvPr/>
        </p:nvSpPr>
        <p:spPr>
          <a:xfrm>
            <a:off x="10227919" y="1983848"/>
            <a:ext cx="17824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70" name="Textfeld 29"/>
          <p:cNvSpPr txBox="1"/>
          <p:nvPr/>
        </p:nvSpPr>
        <p:spPr>
          <a:xfrm>
            <a:off x="10085438" y="2271881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71" name="Textfeld 30"/>
          <p:cNvSpPr txBox="1"/>
          <p:nvPr/>
        </p:nvSpPr>
        <p:spPr>
          <a:xfrm>
            <a:off x="10227919" y="2271881"/>
            <a:ext cx="17824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72" name="Textfeld 31"/>
          <p:cNvSpPr txBox="1"/>
          <p:nvPr/>
        </p:nvSpPr>
        <p:spPr>
          <a:xfrm>
            <a:off x="10373470" y="2271881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73" name="Textfeld 32"/>
          <p:cNvSpPr txBox="1"/>
          <p:nvPr/>
        </p:nvSpPr>
        <p:spPr>
          <a:xfrm>
            <a:off x="10085438" y="2559912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74" name="Textfeld 33"/>
          <p:cNvSpPr txBox="1"/>
          <p:nvPr/>
        </p:nvSpPr>
        <p:spPr>
          <a:xfrm>
            <a:off x="10085438" y="2775936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75" name="Textfeld 34"/>
          <p:cNvSpPr txBox="1"/>
          <p:nvPr/>
        </p:nvSpPr>
        <p:spPr>
          <a:xfrm>
            <a:off x="10085438" y="3063966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76" name="Textfeld 35"/>
          <p:cNvSpPr txBox="1"/>
          <p:nvPr/>
        </p:nvSpPr>
        <p:spPr>
          <a:xfrm>
            <a:off x="10227919" y="3063966"/>
            <a:ext cx="52579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77" name="Textfeld 36"/>
          <p:cNvSpPr txBox="1"/>
          <p:nvPr/>
        </p:nvSpPr>
        <p:spPr>
          <a:xfrm>
            <a:off x="10085438" y="3352000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78" name="Textfeld 37"/>
          <p:cNvSpPr txBox="1"/>
          <p:nvPr/>
        </p:nvSpPr>
        <p:spPr>
          <a:xfrm>
            <a:off x="10085438" y="3568024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79" name="Textfeld 38"/>
          <p:cNvSpPr txBox="1"/>
          <p:nvPr/>
        </p:nvSpPr>
        <p:spPr>
          <a:xfrm>
            <a:off x="10085438" y="3856054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80" name="Textfeld 39"/>
          <p:cNvSpPr txBox="1"/>
          <p:nvPr/>
        </p:nvSpPr>
        <p:spPr>
          <a:xfrm>
            <a:off x="10227919" y="3856054"/>
            <a:ext cx="52579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81" name="Textfeld 40"/>
          <p:cNvSpPr txBox="1"/>
          <p:nvPr/>
        </p:nvSpPr>
        <p:spPr>
          <a:xfrm>
            <a:off x="10085438" y="4144086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82" name="Textfeld 41"/>
          <p:cNvSpPr txBox="1"/>
          <p:nvPr/>
        </p:nvSpPr>
        <p:spPr>
          <a:xfrm>
            <a:off x="10085438" y="4360110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83" name="Textfeld 42"/>
          <p:cNvSpPr txBox="1"/>
          <p:nvPr/>
        </p:nvSpPr>
        <p:spPr>
          <a:xfrm>
            <a:off x="10085438" y="4657433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84" name="Textfeld 43"/>
          <p:cNvSpPr txBox="1"/>
          <p:nvPr/>
        </p:nvSpPr>
        <p:spPr>
          <a:xfrm>
            <a:off x="10085438" y="4936175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85" name="Textfeld 44"/>
          <p:cNvSpPr txBox="1"/>
          <p:nvPr/>
        </p:nvSpPr>
        <p:spPr>
          <a:xfrm>
            <a:off x="10227919" y="4936175"/>
            <a:ext cx="17824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86" name="Textfeld 45"/>
          <p:cNvSpPr txBox="1"/>
          <p:nvPr/>
        </p:nvSpPr>
        <p:spPr>
          <a:xfrm>
            <a:off x="10227919" y="5224205"/>
            <a:ext cx="17824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87" name="Textfeld 46"/>
          <p:cNvSpPr txBox="1"/>
          <p:nvPr/>
        </p:nvSpPr>
        <p:spPr>
          <a:xfrm>
            <a:off x="10085438" y="5224205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pasted-image.tiff" descr="pasted-imag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611" y="1527112"/>
            <a:ext cx="5998070" cy="44985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pasted-image.tiff" descr="pasted-imag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383" y="1510747"/>
            <a:ext cx="6746528" cy="449768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B0DF"/>
      </a:accent1>
      <a:accent2>
        <a:srgbClr val="6FAABC"/>
      </a:accent2>
      <a:accent3>
        <a:srgbClr val="9C88BB"/>
      </a:accent3>
      <a:accent4>
        <a:srgbClr val="55B3A2"/>
      </a:accent4>
      <a:accent5>
        <a:srgbClr val="97BF0D"/>
      </a:accent5>
      <a:accent6>
        <a:srgbClr val="008D3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B0DF"/>
      </a:accent1>
      <a:accent2>
        <a:srgbClr val="6FAABC"/>
      </a:accent2>
      <a:accent3>
        <a:srgbClr val="9C88BB"/>
      </a:accent3>
      <a:accent4>
        <a:srgbClr val="55B3A2"/>
      </a:accent4>
      <a:accent5>
        <a:srgbClr val="97BF0D"/>
      </a:accent5>
      <a:accent6>
        <a:srgbClr val="008D3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675</Words>
  <Application>Microsoft Office PowerPoint</Application>
  <PresentationFormat>Breitbild</PresentationFormat>
  <Paragraphs>201</Paragraphs>
  <Slides>40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40</vt:i4>
      </vt:variant>
    </vt:vector>
  </HeadingPairs>
  <TitlesOfParts>
    <vt:vector size="43" baseType="lpstr">
      <vt:lpstr>Arial</vt:lpstr>
      <vt:lpstr>Helvetica</vt:lpstr>
      <vt:lpstr>Default</vt:lpstr>
      <vt:lpstr>PowerPoint-Präsentation</vt:lpstr>
      <vt:lpstr>Who is Who?</vt:lpstr>
      <vt:lpstr>Programm</vt:lpstr>
      <vt:lpstr>Schreiben in der Schule</vt:lpstr>
      <vt:lpstr>PowerPoint-Präsentation</vt:lpstr>
      <vt:lpstr>PowerPoint-Präsentation</vt:lpstr>
      <vt:lpstr>und  dann?</vt:lpstr>
      <vt:lpstr>PowerPoint-Präsentation</vt:lpstr>
      <vt:lpstr>PowerPoint-Präsentation</vt:lpstr>
      <vt:lpstr>Lehrplanrelevanz</vt:lpstr>
      <vt:lpstr>Bereiche Deutsch</vt:lpstr>
      <vt:lpstr>Bereiche Deutsch</vt:lpstr>
      <vt:lpstr>Warum bloggen?</vt:lpstr>
      <vt:lpstr>Warum bloggen?</vt:lpstr>
      <vt:lpstr>Warum bloggen?</vt:lpstr>
      <vt:lpstr>Warum bloggen?</vt:lpstr>
      <vt:lpstr>Warum bloggen?</vt:lpstr>
      <vt:lpstr>Ihr Auftrag</vt:lpstr>
      <vt:lpstr>Vorstellung IDeRBlog ts </vt:lpstr>
      <vt:lpstr>Ihr Auftrag</vt:lpstr>
      <vt:lpstr>Anmeldedaten Schüler *innen</vt:lpstr>
      <vt:lpstr>Anmeldedaten Lehrer*innen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Ziele IDeRBlog ts</vt:lpstr>
      <vt:lpstr>Ziele IDeRBlog ts</vt:lpstr>
      <vt:lpstr>Ziele IDeRBlog ts</vt:lpstr>
      <vt:lpstr>Ziele IDeRBlog ts</vt:lpstr>
      <vt:lpstr>Ziele IDeRBlog ts</vt:lpstr>
      <vt:lpstr>Ziele IDeRBlog ts</vt:lpstr>
      <vt:lpstr>Fragen und Anmerkungen?</vt:lpstr>
      <vt:lpstr>Vielen Dank für Ihre Aufmerksamkeit</vt:lpstr>
      <vt:lpstr>Bildnachweis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Nina Leidinger</cp:lastModifiedBy>
  <cp:revision>16</cp:revision>
  <dcterms:modified xsi:type="dcterms:W3CDTF">2026-08-11T13:01:06Z</dcterms:modified>
</cp:coreProperties>
</file>